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29" r:id="rId4"/>
    <p:sldId id="431" r:id="rId5"/>
    <p:sldId id="337" r:id="rId6"/>
    <p:sldId id="383" r:id="rId7"/>
    <p:sldId id="432" r:id="rId8"/>
    <p:sldId id="289" r:id="rId9"/>
    <p:sldId id="324" r:id="rId10"/>
    <p:sldId id="318" r:id="rId11"/>
    <p:sldId id="386" r:id="rId12"/>
    <p:sldId id="433" r:id="rId13"/>
    <p:sldId id="283" r:id="rId14"/>
    <p:sldId id="258" r:id="rId15"/>
    <p:sldId id="282" r:id="rId16"/>
    <p:sldId id="284" r:id="rId17"/>
    <p:sldId id="292" r:id="rId18"/>
    <p:sldId id="293" r:id="rId19"/>
    <p:sldId id="294" r:id="rId20"/>
    <p:sldId id="319" r:id="rId21"/>
    <p:sldId id="296" r:id="rId22"/>
    <p:sldId id="297" r:id="rId23"/>
    <p:sldId id="298" r:id="rId24"/>
    <p:sldId id="299" r:id="rId25"/>
    <p:sldId id="300" r:id="rId26"/>
    <p:sldId id="301" r:id="rId27"/>
    <p:sldId id="302" r:id="rId28"/>
    <p:sldId id="303" r:id="rId29"/>
    <p:sldId id="304" r:id="rId30"/>
    <p:sldId id="305" r:id="rId31"/>
    <p:sldId id="306" r:id="rId32"/>
    <p:sldId id="308" r:id="rId33"/>
    <p:sldId id="310" r:id="rId34"/>
    <p:sldId id="309" r:id="rId35"/>
    <p:sldId id="320" r:id="rId36"/>
    <p:sldId id="321" r:id="rId37"/>
    <p:sldId id="434" r:id="rId38"/>
    <p:sldId id="350" r:id="rId39"/>
    <p:sldId id="430" r:id="rId40"/>
    <p:sldId id="385" r:id="rId41"/>
    <p:sldId id="313" r:id="rId42"/>
    <p:sldId id="325" r:id="rId43"/>
    <p:sldId id="326" r:id="rId44"/>
    <p:sldId id="259" r:id="rId45"/>
    <p:sldId id="328" r:id="rId46"/>
    <p:sldId id="329" r:id="rId47"/>
    <p:sldId id="330" r:id="rId48"/>
    <p:sldId id="331" r:id="rId49"/>
    <p:sldId id="340" r:id="rId50"/>
    <p:sldId id="260" r:id="rId51"/>
    <p:sldId id="341" r:id="rId52"/>
    <p:sldId id="342" r:id="rId53"/>
    <p:sldId id="343" r:id="rId54"/>
    <p:sldId id="344" r:id="rId55"/>
    <p:sldId id="435" r:id="rId56"/>
    <p:sldId id="314" r:id="rId57"/>
    <p:sldId id="311" r:id="rId58"/>
    <p:sldId id="349" r:id="rId59"/>
    <p:sldId id="312" r:id="rId60"/>
    <p:sldId id="346" r:id="rId61"/>
    <p:sldId id="347" r:id="rId62"/>
    <p:sldId id="348" r:id="rId63"/>
    <p:sldId id="351" r:id="rId64"/>
    <p:sldId id="352" r:id="rId65"/>
    <p:sldId id="42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62"/>
    <p:restoredTop sz="94637"/>
  </p:normalViewPr>
  <p:slideViewPr>
    <p:cSldViewPr snapToGrid="0" snapToObjects="1">
      <p:cViewPr varScale="1">
        <p:scale>
          <a:sx n="82" d="100"/>
          <a:sy n="82" d="100"/>
        </p:scale>
        <p:origin x="64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2/16/2021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https://americannationalmilitia.com/wp-content/uploads/2012/11/980MT-2of7.png" TargetMode="External"/><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https://americannationalmilitia.com/wp-content/uploads/2012/11/980MT-4of7.png"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https://encrypted-tbn0.gstatic.com/images?q=tbn%3AANd9GcTj4ehZLzOlLvLCIBrjASbiWf_0IYf5yaRJuw&amp;usqp=CAU"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youtube.com/watch?v=uCYVLVpiQJs" TargetMode="External"/><Relationship Id="rId1" Type="http://schemas.openxmlformats.org/officeDocument/2006/relationships/slideLayout" Target="../slideLayouts/slideLayout2.xml"/><Relationship Id="rId4" Type="http://schemas.openxmlformats.org/officeDocument/2006/relationships/image" Target="http://wakeupkiwi.com/images/keenan-preserver.jp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neilkeenan.com/PDF/AffidavitAndLien_France.pdf" TargetMode="External"/><Relationship Id="rId3" Type="http://schemas.openxmlformats.org/officeDocument/2006/relationships/hyperlink" Target="http://neilkeenan.com/PDF/AffidavitAndLien_BIS.pdf" TargetMode="External"/><Relationship Id="rId7" Type="http://schemas.openxmlformats.org/officeDocument/2006/relationships/hyperlink" Target="http://neilkeenan.com/PDF/AffidavitAndLien_Bundesbank.pdf" TargetMode="External"/><Relationship Id="rId12" Type="http://schemas.openxmlformats.org/officeDocument/2006/relationships/hyperlink" Target="http://neilkeenan.com/PDF/Cease_And_Desist_UBS-BIS_And_Evidence_05-14-12.pdf" TargetMode="External"/><Relationship Id="rId2" Type="http://schemas.openxmlformats.org/officeDocument/2006/relationships/hyperlink" Target="http://neilkeenan.com/PDF/AffidavitAndLien_FederalReserve.pdf" TargetMode="External"/><Relationship Id="rId1" Type="http://schemas.openxmlformats.org/officeDocument/2006/relationships/slideLayout" Target="../slideLayouts/slideLayout2.xml"/><Relationship Id="rId6" Type="http://schemas.openxmlformats.org/officeDocument/2006/relationships/hyperlink" Target="http://neilkeenan.com/PDF/AffidavitAndLien_Britain.pdf" TargetMode="External"/><Relationship Id="rId11" Type="http://schemas.openxmlformats.org/officeDocument/2006/relationships/hyperlink" Target="http://neilkeenan.com/PDF/AffidavitAndLien_Netherlands.pdf" TargetMode="External"/><Relationship Id="rId5" Type="http://schemas.openxmlformats.org/officeDocument/2006/relationships/hyperlink" Target="http://neilkeenan.com/PDF/AffidavitAndLien_Belgium.pdf" TargetMode="External"/><Relationship Id="rId10" Type="http://schemas.openxmlformats.org/officeDocument/2006/relationships/hyperlink" Target="http://neilkeenan.com/PDF/AffidavitAndLien_Japan.pdf" TargetMode="External"/><Relationship Id="rId4" Type="http://schemas.openxmlformats.org/officeDocument/2006/relationships/hyperlink" Target="http://neilkeenan.com/PDF/AffidavitAndLien_ECB.pdf" TargetMode="External"/><Relationship Id="rId9" Type="http://schemas.openxmlformats.org/officeDocument/2006/relationships/hyperlink" Target="http://neilkeenan.com/PDF/AffidavitAndLien_Italy.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eb.archive.org/web/20120212085908/http:/en.wikipedia.org/wiki/Commonwealth_realm" TargetMode="External"/><Relationship Id="rId2" Type="http://schemas.openxmlformats.org/officeDocument/2006/relationships/hyperlink" Target="http://web.archive.org/web/20120212085908/http:/en.wikipedia.org/wiki/United_Kingdom"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youtube.com/watch?v=2mWaoGn_jT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https://www.knightstemplarorder.org/wp-content/uploads/2018/08/Peter-Wagoner-Portrait-300-Web-KTS.png"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5577C-999D-7543-9554-631D37BEE0A9}"/>
              </a:ext>
            </a:extLst>
          </p:cNvPr>
          <p:cNvSpPr>
            <a:spLocks noGrp="1"/>
          </p:cNvSpPr>
          <p:nvPr>
            <p:ph type="ctrTitle"/>
          </p:nvPr>
        </p:nvSpPr>
        <p:spPr/>
        <p:txBody>
          <a:bodyPr/>
          <a:lstStyle/>
          <a:p>
            <a:pPr algn="ctr"/>
            <a:br>
              <a:rPr lang="en-US" dirty="0"/>
            </a:br>
            <a:br>
              <a:rPr lang="en-US" dirty="0"/>
            </a:br>
            <a:r>
              <a:rPr lang="en-US" dirty="0"/>
              <a:t>AMANAH PROFILE OF VALOR &amp; VICTOR TRILOGY </a:t>
            </a:r>
            <a:br>
              <a:rPr lang="en-US" dirty="0"/>
            </a:br>
            <a:endParaRPr lang="en-US" dirty="0"/>
          </a:p>
        </p:txBody>
      </p:sp>
      <p:sp>
        <p:nvSpPr>
          <p:cNvPr id="3" name="Subtitle 2">
            <a:extLst>
              <a:ext uri="{FF2B5EF4-FFF2-40B4-BE49-F238E27FC236}">
                <a16:creationId xmlns:a16="http://schemas.microsoft.com/office/drawing/2014/main" id="{8A293ECF-A094-EB41-BA93-27E1E64ECE4F}"/>
              </a:ext>
            </a:extLst>
          </p:cNvPr>
          <p:cNvSpPr>
            <a:spLocks noGrp="1"/>
          </p:cNvSpPr>
          <p:nvPr>
            <p:ph type="subTitle" idx="1"/>
          </p:nvPr>
        </p:nvSpPr>
        <p:spPr>
          <a:xfrm>
            <a:off x="180110" y="3501430"/>
            <a:ext cx="11596254" cy="3245733"/>
          </a:xfrm>
        </p:spPr>
        <p:txBody>
          <a:bodyPr>
            <a:noAutofit/>
          </a:bodyPr>
          <a:lstStyle/>
          <a:p>
            <a:pPr algn="ctr"/>
            <a:r>
              <a:rPr lang="en-US" sz="3600" dirty="0">
                <a:solidFill>
                  <a:schemeClr val="accent2"/>
                </a:solidFill>
              </a:rPr>
              <a:t>AMANAH OF OZ</a:t>
            </a:r>
            <a:br>
              <a:rPr lang="en-US" sz="3600" dirty="0">
                <a:solidFill>
                  <a:schemeClr val="accent2"/>
                </a:solidFill>
              </a:rPr>
            </a:br>
            <a:r>
              <a:rPr lang="en-US" sz="3600" dirty="0">
                <a:solidFill>
                  <a:schemeClr val="accent2"/>
                </a:solidFill>
              </a:rPr>
              <a:t>AMANAH’S ODYSSEY</a:t>
            </a:r>
            <a:br>
              <a:rPr lang="en-US" sz="3600" dirty="0">
                <a:solidFill>
                  <a:schemeClr val="accent2"/>
                </a:solidFill>
              </a:rPr>
            </a:br>
            <a:r>
              <a:rPr lang="en-US" sz="3600" dirty="0">
                <a:solidFill>
                  <a:schemeClr val="accent2"/>
                </a:solidFill>
              </a:rPr>
              <a:t>AMANAH’S OPUS</a:t>
            </a:r>
          </a:p>
          <a:p>
            <a:pPr algn="ctr"/>
            <a:endParaRPr lang="en-US" sz="3600" dirty="0">
              <a:solidFill>
                <a:schemeClr val="accent2"/>
              </a:solidFill>
            </a:endParaRPr>
          </a:p>
          <a:p>
            <a:pPr algn="ctr"/>
            <a:r>
              <a:rPr lang="en-US" sz="2400" b="1" dirty="0">
                <a:solidFill>
                  <a:srgbClr val="444444"/>
                </a:solidFill>
                <a:latin typeface="Arial" panose="020B0604020202020204" pitchFamily="34" charset="0"/>
                <a:ea typeface="Times New Roman" panose="02020603050405020304" pitchFamily="18" charset="0"/>
              </a:rPr>
              <a:t>© Group K LTD.  AMANAH NEIL KEENAN neilkeenan.com </a:t>
            </a:r>
            <a:endParaRPr lang="en-US" sz="2400" dirty="0">
              <a:latin typeface="Times New Roman" panose="02020603050405020304" pitchFamily="18" charset="0"/>
              <a:ea typeface="Times New Roman" panose="02020603050405020304" pitchFamily="18" charset="0"/>
            </a:endParaRPr>
          </a:p>
          <a:p>
            <a:pPr algn="ctr"/>
            <a:endParaRPr lang="en-US" sz="3600" dirty="0"/>
          </a:p>
        </p:txBody>
      </p:sp>
    </p:spTree>
    <p:extLst>
      <p:ext uri="{BB962C8B-B14F-4D97-AF65-F5344CB8AC3E}">
        <p14:creationId xmlns:p14="http://schemas.microsoft.com/office/powerpoint/2010/main" val="110669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177C-50F2-6A42-988D-790FBB583EAF}"/>
              </a:ext>
            </a:extLst>
          </p:cNvPr>
          <p:cNvSpPr>
            <a:spLocks noGrp="1"/>
          </p:cNvSpPr>
          <p:nvPr>
            <p:ph type="title"/>
          </p:nvPr>
        </p:nvSpPr>
        <p:spPr/>
        <p:txBody>
          <a:bodyPr>
            <a:normAutofit fontScale="90000"/>
          </a:bodyPr>
          <a:lstStyle/>
          <a:p>
            <a:r>
              <a:rPr lang="en-US" b="1" dirty="0"/>
              <a:t>AMANAH’S ODYSSEY I CALL TO ADVENTURE: TRILLION DOLLAR LAWSUIT</a:t>
            </a:r>
            <a:endParaRPr lang="en-US" dirty="0"/>
          </a:p>
        </p:txBody>
      </p:sp>
      <p:sp>
        <p:nvSpPr>
          <p:cNvPr id="3" name="Content Placeholder 2">
            <a:extLst>
              <a:ext uri="{FF2B5EF4-FFF2-40B4-BE49-F238E27FC236}">
                <a16:creationId xmlns:a16="http://schemas.microsoft.com/office/drawing/2014/main" id="{E5D74CF0-8788-7F44-A6A6-729725E6E32C}"/>
              </a:ext>
            </a:extLst>
          </p:cNvPr>
          <p:cNvSpPr>
            <a:spLocks noGrp="1"/>
          </p:cNvSpPr>
          <p:nvPr>
            <p:ph idx="1"/>
          </p:nvPr>
        </p:nvSpPr>
        <p:spPr/>
        <p:txBody>
          <a:bodyPr/>
          <a:lstStyle/>
          <a:p>
            <a:r>
              <a:rPr lang="en-US" dirty="0"/>
              <a:t>Dr. Seno Edy Soekanto, Ledger Holder </a:t>
            </a:r>
          </a:p>
          <a:p>
            <a:r>
              <a:rPr lang="en-US" dirty="0"/>
              <a:t>Family Heritance Guarantee </a:t>
            </a:r>
          </a:p>
        </p:txBody>
      </p:sp>
      <p:pic>
        <p:nvPicPr>
          <p:cNvPr id="5" name="image145.jpg" descr="Keenan Agreement with Dr. Edy Seno Soekanto – ronaldwederfoort">
            <a:extLst>
              <a:ext uri="{FF2B5EF4-FFF2-40B4-BE49-F238E27FC236}">
                <a16:creationId xmlns:a16="http://schemas.microsoft.com/office/drawing/2014/main" id="{9E8E5117-0937-C444-9BBB-5DDF48329190}"/>
              </a:ext>
            </a:extLst>
          </p:cNvPr>
          <p:cNvPicPr/>
          <p:nvPr/>
        </p:nvPicPr>
        <p:blipFill>
          <a:blip r:embed="rId2"/>
          <a:srcRect/>
          <a:stretch>
            <a:fillRect/>
          </a:stretch>
        </p:blipFill>
        <p:spPr>
          <a:xfrm>
            <a:off x="1176593" y="3429000"/>
            <a:ext cx="3822065" cy="2541905"/>
          </a:xfrm>
          <a:prstGeom prst="rect">
            <a:avLst/>
          </a:prstGeom>
          <a:ln/>
        </p:spPr>
      </p:pic>
      <p:pic>
        <p:nvPicPr>
          <p:cNvPr id="6" name="image144.jpg">
            <a:extLst>
              <a:ext uri="{FF2B5EF4-FFF2-40B4-BE49-F238E27FC236}">
                <a16:creationId xmlns:a16="http://schemas.microsoft.com/office/drawing/2014/main" id="{710F0634-504C-CD42-996E-D1A9826FCFAF}"/>
              </a:ext>
            </a:extLst>
          </p:cNvPr>
          <p:cNvPicPr/>
          <p:nvPr/>
        </p:nvPicPr>
        <p:blipFill>
          <a:blip r:embed="rId3"/>
          <a:srcRect/>
          <a:stretch>
            <a:fillRect/>
          </a:stretch>
        </p:blipFill>
        <p:spPr>
          <a:xfrm>
            <a:off x="5497917" y="2576946"/>
            <a:ext cx="4275344" cy="3464416"/>
          </a:xfrm>
          <a:prstGeom prst="rect">
            <a:avLst/>
          </a:prstGeom>
          <a:ln/>
        </p:spPr>
      </p:pic>
    </p:spTree>
    <p:extLst>
      <p:ext uri="{BB962C8B-B14F-4D97-AF65-F5344CB8AC3E}">
        <p14:creationId xmlns:p14="http://schemas.microsoft.com/office/powerpoint/2010/main" val="377029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95DA-FB48-BA4C-829C-9377954FBACA}"/>
              </a:ext>
            </a:extLst>
          </p:cNvPr>
          <p:cNvSpPr>
            <a:spLocks noGrp="1"/>
          </p:cNvSpPr>
          <p:nvPr>
            <p:ph type="title"/>
          </p:nvPr>
        </p:nvSpPr>
        <p:spPr/>
        <p:txBody>
          <a:bodyPr>
            <a:normAutofit fontScale="90000"/>
          </a:bodyPr>
          <a:lstStyle/>
          <a:p>
            <a:r>
              <a:rPr lang="en-US" b="1" dirty="0"/>
              <a:t>AMANAH’S ODYSSEY I CALL TO ADVENTURE:  PROTECTIVE FAMILY HERITANCE </a:t>
            </a:r>
            <a:br>
              <a:rPr lang="en-US" b="1" dirty="0"/>
            </a:br>
            <a:r>
              <a:rPr lang="en-US" b="1" dirty="0"/>
              <a:t>UBS GUARANTEE</a:t>
            </a:r>
            <a:endParaRPr lang="en-US" dirty="0"/>
          </a:p>
        </p:txBody>
      </p:sp>
      <p:sp>
        <p:nvSpPr>
          <p:cNvPr id="3" name="Content Placeholder 2">
            <a:extLst>
              <a:ext uri="{FF2B5EF4-FFF2-40B4-BE49-F238E27FC236}">
                <a16:creationId xmlns:a16="http://schemas.microsoft.com/office/drawing/2014/main" id="{CF7F4087-66C6-1A4C-A2E3-A149766D43F7}"/>
              </a:ext>
            </a:extLst>
          </p:cNvPr>
          <p:cNvSpPr>
            <a:spLocks noGrp="1"/>
          </p:cNvSpPr>
          <p:nvPr>
            <p:ph idx="1"/>
          </p:nvPr>
        </p:nvSpPr>
        <p:spPr>
          <a:xfrm>
            <a:off x="1049868" y="4344989"/>
            <a:ext cx="8596668" cy="3880773"/>
          </a:xfrm>
        </p:spPr>
        <p:txBody>
          <a:bodyPr/>
          <a:lstStyle/>
          <a:p>
            <a:endParaRPr lang="en-US" dirty="0"/>
          </a:p>
        </p:txBody>
      </p:sp>
      <p:sp>
        <p:nvSpPr>
          <p:cNvPr id="4" name="Rectangle 2">
            <a:extLst>
              <a:ext uri="{FF2B5EF4-FFF2-40B4-BE49-F238E27FC236}">
                <a16:creationId xmlns:a16="http://schemas.microsoft.com/office/drawing/2014/main" id="{A11A2886-C8F8-CF48-833C-D25072DCA8F6}"/>
              </a:ext>
            </a:extLst>
          </p:cNvPr>
          <p:cNvSpPr>
            <a:spLocks noChangeArrowheads="1"/>
          </p:cNvSpPr>
          <p:nvPr/>
        </p:nvSpPr>
        <p:spPr bwMode="auto">
          <a:xfrm>
            <a:off x="372534" y="218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1" name="Picture 173415789">
            <a:extLst>
              <a:ext uri="{FF2B5EF4-FFF2-40B4-BE49-F238E27FC236}">
                <a16:creationId xmlns:a16="http://schemas.microsoft.com/office/drawing/2014/main" id="{FCBA4402-552E-D24C-BAC6-1B8B42E7242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72534" y="2184400"/>
            <a:ext cx="5943600" cy="431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3995645-1C65-A147-8E9E-BA1ED448C1EE}"/>
              </a:ext>
            </a:extLst>
          </p:cNvPr>
          <p:cNvSpPr>
            <a:spLocks noChangeArrowheads="1"/>
          </p:cNvSpPr>
          <p:nvPr/>
        </p:nvSpPr>
        <p:spPr bwMode="auto">
          <a:xfrm>
            <a:off x="6316134" y="218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3" name="Picture 173415791">
            <a:extLst>
              <a:ext uri="{FF2B5EF4-FFF2-40B4-BE49-F238E27FC236}">
                <a16:creationId xmlns:a16="http://schemas.microsoft.com/office/drawing/2014/main" id="{4DB36449-48A7-274A-B7EF-45DB688F1324}"/>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316134" y="2184400"/>
            <a:ext cx="5943600" cy="435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01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4265A-0515-AA48-9955-8650DAA1E2B5}"/>
              </a:ext>
            </a:extLst>
          </p:cNvPr>
          <p:cNvSpPr>
            <a:spLocks noGrp="1"/>
          </p:cNvSpPr>
          <p:nvPr>
            <p:ph type="title"/>
          </p:nvPr>
        </p:nvSpPr>
        <p:spPr/>
        <p:txBody>
          <a:bodyPr/>
          <a:lstStyle/>
          <a:p>
            <a:r>
              <a:rPr lang="en-US" b="1" dirty="0"/>
              <a:t>AMANAH’S ODYSSEY I CALL TO ADVENTURE:  2011</a:t>
            </a:r>
            <a:endParaRPr lang="en-US" dirty="0"/>
          </a:p>
        </p:txBody>
      </p:sp>
      <p:pic>
        <p:nvPicPr>
          <p:cNvPr id="4" name="image178.jpg">
            <a:extLst>
              <a:ext uri="{FF2B5EF4-FFF2-40B4-BE49-F238E27FC236}">
                <a16:creationId xmlns:a16="http://schemas.microsoft.com/office/drawing/2014/main" id="{9B530242-3E24-E643-AE99-CA03F28BD708}"/>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3152809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EAB2-981E-3F43-9C56-1A3D5D85A190}"/>
              </a:ext>
            </a:extLst>
          </p:cNvPr>
          <p:cNvSpPr>
            <a:spLocks noGrp="1"/>
          </p:cNvSpPr>
          <p:nvPr>
            <p:ph type="title"/>
          </p:nvPr>
        </p:nvSpPr>
        <p:spPr/>
        <p:txBody>
          <a:bodyPr>
            <a:normAutofit fontScale="90000"/>
          </a:bodyPr>
          <a:lstStyle/>
          <a:p>
            <a:r>
              <a:rPr lang="en-US" sz="3200" b="1" dirty="0"/>
              <a:t>AMANAH’S ODYSSEY I CALL TO ADVENTURE: TRILLION DOLLAR LAWSUIT. 2011</a:t>
            </a:r>
            <a:br>
              <a:rPr lang="en-US" sz="3200" b="1" dirty="0"/>
            </a:br>
            <a:br>
              <a:rPr lang="en-US" sz="3200" dirty="0"/>
            </a:br>
            <a:r>
              <a:rPr lang="en-US" sz="2200" b="1" dirty="0"/>
              <a:t>…. And so, we begin the Amanah’s Odyssey THE ONE’s ‘Big Bang’ Trillion-Dollar Lawsuit…</a:t>
            </a:r>
            <a:r>
              <a:rPr lang="en-US" sz="2200" dirty="0"/>
              <a:t> </a:t>
            </a:r>
          </a:p>
        </p:txBody>
      </p:sp>
      <p:pic>
        <p:nvPicPr>
          <p:cNvPr id="4" name="image265.png">
            <a:extLst>
              <a:ext uri="{FF2B5EF4-FFF2-40B4-BE49-F238E27FC236}">
                <a16:creationId xmlns:a16="http://schemas.microsoft.com/office/drawing/2014/main" id="{09EAC740-ECBC-5543-B8FB-B331EF4D0155}"/>
              </a:ext>
            </a:extLst>
          </p:cNvPr>
          <p:cNvPicPr>
            <a:picLocks noGrp="1"/>
          </p:cNvPicPr>
          <p:nvPr>
            <p:ph idx="1"/>
          </p:nvPr>
        </p:nvPicPr>
        <p:blipFill>
          <a:blip r:embed="rId2"/>
          <a:srcRect l="-564" t="22351" r="564" b="1"/>
          <a:stretch>
            <a:fillRect/>
          </a:stretch>
        </p:blipFill>
        <p:spPr>
          <a:xfrm>
            <a:off x="994388" y="2677422"/>
            <a:ext cx="3749069" cy="3881437"/>
          </a:xfrm>
          <a:prstGeom prst="rect">
            <a:avLst/>
          </a:prstGeom>
          <a:ln/>
        </p:spPr>
      </p:pic>
      <p:pic>
        <p:nvPicPr>
          <p:cNvPr id="5" name="image250.jpg" descr="The day Earth exploded: Scientist claims moon was created by ...">
            <a:extLst>
              <a:ext uri="{FF2B5EF4-FFF2-40B4-BE49-F238E27FC236}">
                <a16:creationId xmlns:a16="http://schemas.microsoft.com/office/drawing/2014/main" id="{DCD51126-64F1-BF49-9E76-5F203D9E4711}"/>
              </a:ext>
            </a:extLst>
          </p:cNvPr>
          <p:cNvPicPr/>
          <p:nvPr/>
        </p:nvPicPr>
        <p:blipFill>
          <a:blip r:embed="rId3"/>
          <a:srcRect/>
          <a:stretch>
            <a:fillRect/>
          </a:stretch>
        </p:blipFill>
        <p:spPr>
          <a:xfrm>
            <a:off x="5402511" y="2677422"/>
            <a:ext cx="3749069" cy="3881437"/>
          </a:xfrm>
          <a:prstGeom prst="rect">
            <a:avLst/>
          </a:prstGeom>
          <a:ln/>
        </p:spPr>
      </p:pic>
    </p:spTree>
    <p:extLst>
      <p:ext uri="{BB962C8B-B14F-4D97-AF65-F5344CB8AC3E}">
        <p14:creationId xmlns:p14="http://schemas.microsoft.com/office/powerpoint/2010/main" val="2993280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D6759-9868-FE41-83BA-F466B2BDA190}"/>
              </a:ext>
            </a:extLst>
          </p:cNvPr>
          <p:cNvSpPr>
            <a:spLocks noGrp="1"/>
          </p:cNvSpPr>
          <p:nvPr>
            <p:ph type="title"/>
          </p:nvPr>
        </p:nvSpPr>
        <p:spPr/>
        <p:txBody>
          <a:bodyPr>
            <a:normAutofit fontScale="90000"/>
          </a:bodyPr>
          <a:lstStyle/>
          <a:p>
            <a:r>
              <a:rPr lang="en-US" b="1" dirty="0"/>
              <a:t>AMANAH’S ODYSSEY I CALL TO ADVENTURE: TRILLION DOLLAR LAWSUIT 2011</a:t>
            </a:r>
            <a:br>
              <a:rPr lang="en-US" dirty="0"/>
            </a:br>
            <a:endParaRPr lang="en-US" dirty="0"/>
          </a:p>
        </p:txBody>
      </p:sp>
      <p:sp>
        <p:nvSpPr>
          <p:cNvPr id="3" name="Content Placeholder 2">
            <a:extLst>
              <a:ext uri="{FF2B5EF4-FFF2-40B4-BE49-F238E27FC236}">
                <a16:creationId xmlns:a16="http://schemas.microsoft.com/office/drawing/2014/main" id="{76CFAA12-9FF2-5B4A-B954-A0E2E7472822}"/>
              </a:ext>
            </a:extLst>
          </p:cNvPr>
          <p:cNvSpPr>
            <a:spLocks noGrp="1"/>
          </p:cNvSpPr>
          <p:nvPr>
            <p:ph idx="1"/>
          </p:nvPr>
        </p:nvSpPr>
        <p:spPr/>
        <p:txBody>
          <a:bodyPr/>
          <a:lstStyle/>
          <a:p>
            <a:pPr marL="0" indent="0">
              <a:buNone/>
            </a:pPr>
            <a:endParaRPr lang="en-US" b="1" dirty="0"/>
          </a:p>
          <a:p>
            <a:endParaRPr lang="en-US" b="1" dirty="0"/>
          </a:p>
          <a:p>
            <a:pPr marL="0" indent="0">
              <a:buNone/>
            </a:pPr>
            <a:endParaRPr lang="en-US" dirty="0"/>
          </a:p>
        </p:txBody>
      </p:sp>
      <p:pic>
        <p:nvPicPr>
          <p:cNvPr id="4" name="image254.jpg">
            <a:extLst>
              <a:ext uri="{FF2B5EF4-FFF2-40B4-BE49-F238E27FC236}">
                <a16:creationId xmlns:a16="http://schemas.microsoft.com/office/drawing/2014/main" id="{C746CC78-3D11-554C-9B50-3A8AE3C0D1EA}"/>
              </a:ext>
            </a:extLst>
          </p:cNvPr>
          <p:cNvPicPr/>
          <p:nvPr/>
        </p:nvPicPr>
        <p:blipFill>
          <a:blip r:embed="rId2"/>
          <a:srcRect/>
          <a:stretch>
            <a:fillRect/>
          </a:stretch>
        </p:blipFill>
        <p:spPr>
          <a:xfrm>
            <a:off x="3124200" y="1649505"/>
            <a:ext cx="5943600" cy="5245959"/>
          </a:xfrm>
          <a:prstGeom prst="rect">
            <a:avLst/>
          </a:prstGeom>
          <a:ln/>
        </p:spPr>
      </p:pic>
    </p:spTree>
    <p:extLst>
      <p:ext uri="{BB962C8B-B14F-4D97-AF65-F5344CB8AC3E}">
        <p14:creationId xmlns:p14="http://schemas.microsoft.com/office/powerpoint/2010/main" val="1859253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01DF8-577F-D847-8B8A-2140BE2AB824}"/>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pic>
        <p:nvPicPr>
          <p:cNvPr id="4" name="image263.jpg">
            <a:extLst>
              <a:ext uri="{FF2B5EF4-FFF2-40B4-BE49-F238E27FC236}">
                <a16:creationId xmlns:a16="http://schemas.microsoft.com/office/drawing/2014/main" id="{FF18F402-9DD6-0C47-85AD-FCC3EAACC61B}"/>
              </a:ext>
            </a:extLst>
          </p:cNvPr>
          <p:cNvPicPr>
            <a:picLocks noGrp="1"/>
          </p:cNvPicPr>
          <p:nvPr>
            <p:ph idx="1"/>
          </p:nvPr>
        </p:nvPicPr>
        <p:blipFill>
          <a:blip r:embed="rId2"/>
          <a:srcRect/>
          <a:stretch>
            <a:fillRect/>
          </a:stretch>
        </p:blipFill>
        <p:spPr>
          <a:xfrm>
            <a:off x="2819592" y="1631577"/>
            <a:ext cx="6454410" cy="5226423"/>
          </a:xfrm>
          <a:prstGeom prst="rect">
            <a:avLst/>
          </a:prstGeom>
          <a:ln/>
        </p:spPr>
      </p:pic>
    </p:spTree>
    <p:extLst>
      <p:ext uri="{BB962C8B-B14F-4D97-AF65-F5344CB8AC3E}">
        <p14:creationId xmlns:p14="http://schemas.microsoft.com/office/powerpoint/2010/main" val="2025074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1038-8F17-6C46-8ABE-316B8D272B9E}"/>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B6C2A6F8-2C41-E240-8ADA-6F0C1E452BE7}"/>
              </a:ext>
            </a:extLst>
          </p:cNvPr>
          <p:cNvSpPr>
            <a:spLocks noGrp="1"/>
          </p:cNvSpPr>
          <p:nvPr>
            <p:ph idx="1"/>
          </p:nvPr>
        </p:nvSpPr>
        <p:spPr>
          <a:xfrm>
            <a:off x="440268" y="1855789"/>
            <a:ext cx="8596668" cy="3880773"/>
          </a:xfrm>
        </p:spPr>
        <p:txBody>
          <a:bodyPr/>
          <a:lstStyle/>
          <a:p>
            <a:r>
              <a:rPr lang="en-US" b="1" dirty="0"/>
              <a:t>PLAINTIFF </a:t>
            </a:r>
          </a:p>
          <a:p>
            <a:r>
              <a:rPr lang="en-US" b="1" dirty="0"/>
              <a:t>NEIL FRANCIS KEENAN</a:t>
            </a:r>
          </a:p>
        </p:txBody>
      </p:sp>
      <p:sp>
        <p:nvSpPr>
          <p:cNvPr id="4" name="Rectangle 2">
            <a:extLst>
              <a:ext uri="{FF2B5EF4-FFF2-40B4-BE49-F238E27FC236}">
                <a16:creationId xmlns:a16="http://schemas.microsoft.com/office/drawing/2014/main" id="{A4D799DA-4FB7-1542-B70F-A17034FDB711}"/>
              </a:ext>
            </a:extLst>
          </p:cNvPr>
          <p:cNvSpPr>
            <a:spLocks noChangeArrowheads="1"/>
          </p:cNvSpPr>
          <p:nvPr/>
        </p:nvSpPr>
        <p:spPr bwMode="auto">
          <a:xfrm>
            <a:off x="-237066"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3" descr="Neil Keenan: Gold War – The Global Financial System Is About To Shift –  Public Intelligence Blog">
            <a:extLst>
              <a:ext uri="{FF2B5EF4-FFF2-40B4-BE49-F238E27FC236}">
                <a16:creationId xmlns:a16="http://schemas.microsoft.com/office/drawing/2014/main" id="{2401D8E2-7554-3D4C-8709-C8F7E23FE8E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53435" y="2133600"/>
            <a:ext cx="4285130" cy="451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80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DC82-B61B-774E-BB5A-6DFA48F0B4E3}"/>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C7DE3270-426E-8941-B303-4C385E4C35AD}"/>
              </a:ext>
            </a:extLst>
          </p:cNvPr>
          <p:cNvSpPr>
            <a:spLocks noGrp="1"/>
          </p:cNvSpPr>
          <p:nvPr>
            <p:ph idx="1"/>
          </p:nvPr>
        </p:nvSpPr>
        <p:spPr/>
        <p:txBody>
          <a:bodyPr/>
          <a:lstStyle/>
          <a:p>
            <a:r>
              <a:rPr lang="en-US" sz="2400" b="1" dirty="0"/>
              <a:t>Defendant Daniele Dal Bosco </a:t>
            </a:r>
          </a:p>
          <a:p>
            <a:endParaRPr lang="en-US" dirty="0"/>
          </a:p>
        </p:txBody>
      </p:sp>
      <p:pic>
        <p:nvPicPr>
          <p:cNvPr id="4" name="image75.jpg">
            <a:extLst>
              <a:ext uri="{FF2B5EF4-FFF2-40B4-BE49-F238E27FC236}">
                <a16:creationId xmlns:a16="http://schemas.microsoft.com/office/drawing/2014/main" id="{E6E487D7-5E5A-074C-8620-9C8A310A8988}"/>
              </a:ext>
            </a:extLst>
          </p:cNvPr>
          <p:cNvPicPr/>
          <p:nvPr/>
        </p:nvPicPr>
        <p:blipFill>
          <a:blip r:embed="rId2"/>
          <a:srcRect/>
          <a:stretch>
            <a:fillRect/>
          </a:stretch>
        </p:blipFill>
        <p:spPr>
          <a:xfrm>
            <a:off x="4761230" y="2599765"/>
            <a:ext cx="3880746" cy="3441597"/>
          </a:xfrm>
          <a:prstGeom prst="rect">
            <a:avLst/>
          </a:prstGeom>
          <a:ln/>
        </p:spPr>
      </p:pic>
    </p:spTree>
    <p:extLst>
      <p:ext uri="{BB962C8B-B14F-4D97-AF65-F5344CB8AC3E}">
        <p14:creationId xmlns:p14="http://schemas.microsoft.com/office/powerpoint/2010/main" val="3566214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AE519-5BAF-CC4C-92A5-2ADF826543E9}"/>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F33ED750-AFA4-D142-837E-424323869ABD}"/>
              </a:ext>
            </a:extLst>
          </p:cNvPr>
          <p:cNvSpPr>
            <a:spLocks noGrp="1"/>
          </p:cNvSpPr>
          <p:nvPr>
            <p:ph idx="1"/>
          </p:nvPr>
        </p:nvSpPr>
        <p:spPr/>
        <p:txBody>
          <a:bodyPr>
            <a:normAutofit/>
          </a:bodyPr>
          <a:lstStyle/>
          <a:p>
            <a:r>
              <a:rPr lang="en-US" sz="2400" b="1" dirty="0"/>
              <a:t>Defendant Office of International Treasury Control OITC</a:t>
            </a:r>
          </a:p>
        </p:txBody>
      </p:sp>
      <p:pic>
        <p:nvPicPr>
          <p:cNvPr id="4" name="image69.jpg">
            <a:extLst>
              <a:ext uri="{FF2B5EF4-FFF2-40B4-BE49-F238E27FC236}">
                <a16:creationId xmlns:a16="http://schemas.microsoft.com/office/drawing/2014/main" id="{C8A81242-C59C-FB47-A041-A57904DDB1E6}"/>
              </a:ext>
            </a:extLst>
          </p:cNvPr>
          <p:cNvPicPr/>
          <p:nvPr/>
        </p:nvPicPr>
        <p:blipFill>
          <a:blip r:embed="rId2"/>
          <a:srcRect/>
          <a:stretch>
            <a:fillRect/>
          </a:stretch>
        </p:blipFill>
        <p:spPr>
          <a:xfrm>
            <a:off x="977409" y="2671482"/>
            <a:ext cx="7996518" cy="3369880"/>
          </a:xfrm>
          <a:prstGeom prst="rect">
            <a:avLst/>
          </a:prstGeom>
          <a:ln/>
        </p:spPr>
      </p:pic>
    </p:spTree>
    <p:extLst>
      <p:ext uri="{BB962C8B-B14F-4D97-AF65-F5344CB8AC3E}">
        <p14:creationId xmlns:p14="http://schemas.microsoft.com/office/powerpoint/2010/main" val="2439278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BE55-9EE5-4D49-A939-CC9CB71839E8}"/>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6EAAF55A-0B55-444B-A6EF-153C931234E0}"/>
              </a:ext>
            </a:extLst>
          </p:cNvPr>
          <p:cNvSpPr>
            <a:spLocks noGrp="1"/>
          </p:cNvSpPr>
          <p:nvPr>
            <p:ph idx="1"/>
          </p:nvPr>
        </p:nvSpPr>
        <p:spPr/>
        <p:txBody>
          <a:bodyPr>
            <a:normAutofit/>
          </a:bodyPr>
          <a:lstStyle/>
          <a:p>
            <a:r>
              <a:rPr lang="en-US" sz="2400" b="1" dirty="0"/>
              <a:t>Defendant Ray Chhat Dam</a:t>
            </a:r>
          </a:p>
        </p:txBody>
      </p:sp>
      <p:pic>
        <p:nvPicPr>
          <p:cNvPr id="4" name="image82.jpg">
            <a:extLst>
              <a:ext uri="{FF2B5EF4-FFF2-40B4-BE49-F238E27FC236}">
                <a16:creationId xmlns:a16="http://schemas.microsoft.com/office/drawing/2014/main" id="{2F5F93AF-69D5-2B49-AA7D-B85A11048DA4}"/>
              </a:ext>
            </a:extLst>
          </p:cNvPr>
          <p:cNvPicPr/>
          <p:nvPr/>
        </p:nvPicPr>
        <p:blipFill>
          <a:blip r:embed="rId2"/>
          <a:srcRect/>
          <a:stretch>
            <a:fillRect/>
          </a:stretch>
        </p:blipFill>
        <p:spPr>
          <a:xfrm>
            <a:off x="1111624" y="2650634"/>
            <a:ext cx="8162377" cy="3597766"/>
          </a:xfrm>
          <a:prstGeom prst="rect">
            <a:avLst/>
          </a:prstGeom>
          <a:ln/>
        </p:spPr>
      </p:pic>
    </p:spTree>
    <p:extLst>
      <p:ext uri="{BB962C8B-B14F-4D97-AF65-F5344CB8AC3E}">
        <p14:creationId xmlns:p14="http://schemas.microsoft.com/office/powerpoint/2010/main" val="344169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2A73-169A-634E-935A-27F73A49060B}"/>
              </a:ext>
            </a:extLst>
          </p:cNvPr>
          <p:cNvSpPr>
            <a:spLocks noGrp="1"/>
          </p:cNvSpPr>
          <p:nvPr>
            <p:ph type="title"/>
          </p:nvPr>
        </p:nvSpPr>
        <p:spPr/>
        <p:txBody>
          <a:bodyPr>
            <a:normAutofit fontScale="90000"/>
          </a:bodyPr>
          <a:lstStyle/>
          <a:p>
            <a:r>
              <a:rPr lang="en-US" sz="4000" b="1" dirty="0"/>
              <a:t>THE ONE AMANAH NEIL KEENAN </a:t>
            </a:r>
            <a:br>
              <a:rPr lang="en-US" sz="4000" b="1" dirty="0"/>
            </a:br>
            <a:r>
              <a:rPr lang="en-US" sz="4000" b="1" dirty="0"/>
              <a:t>OF INDONESIA</a:t>
            </a:r>
            <a:br>
              <a:rPr lang="en-US" sz="4000" b="1" dirty="0"/>
            </a:br>
            <a:endParaRPr lang="en-US" sz="4000" b="1" dirty="0"/>
          </a:p>
        </p:txBody>
      </p:sp>
      <p:pic>
        <p:nvPicPr>
          <p:cNvPr id="7" name="Content Placeholder 3">
            <a:extLst>
              <a:ext uri="{FF2B5EF4-FFF2-40B4-BE49-F238E27FC236}">
                <a16:creationId xmlns:a16="http://schemas.microsoft.com/office/drawing/2014/main" id="{F87D974F-DC08-1E46-BAE2-EF6E861C56CE}"/>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t="18733" b="7443"/>
          <a:stretch/>
        </p:blipFill>
        <p:spPr bwMode="auto">
          <a:xfrm>
            <a:off x="4055000" y="1343891"/>
            <a:ext cx="4081999" cy="5181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8600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C5E5E-0ED9-4342-8DC3-B55FBCB4BA04}"/>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0CA73583-52BA-AE4F-BFDF-9F47E6D2E677}"/>
              </a:ext>
            </a:extLst>
          </p:cNvPr>
          <p:cNvSpPr>
            <a:spLocks noGrp="1"/>
          </p:cNvSpPr>
          <p:nvPr>
            <p:ph idx="1"/>
          </p:nvPr>
        </p:nvSpPr>
        <p:spPr/>
        <p:txBody>
          <a:bodyPr/>
          <a:lstStyle/>
          <a:p>
            <a:r>
              <a:rPr lang="en-US" b="1" dirty="0"/>
              <a:t>Hillary Clinton and Ambassador Rodly attempt on Ray C. Dam’s life </a:t>
            </a:r>
            <a:endParaRPr lang="en-US" dirty="0"/>
          </a:p>
        </p:txBody>
      </p:sp>
      <p:pic>
        <p:nvPicPr>
          <p:cNvPr id="4" name="Picture 3">
            <a:extLst>
              <a:ext uri="{FF2B5EF4-FFF2-40B4-BE49-F238E27FC236}">
                <a16:creationId xmlns:a16="http://schemas.microsoft.com/office/drawing/2014/main" id="{95BA716E-8046-9443-9BAE-D488B866A6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335" y="2840962"/>
            <a:ext cx="3394112" cy="3200400"/>
          </a:xfrm>
          <a:prstGeom prst="rect">
            <a:avLst/>
          </a:prstGeom>
          <a:noFill/>
          <a:ln>
            <a:noFill/>
          </a:ln>
        </p:spPr>
      </p:pic>
      <p:pic>
        <p:nvPicPr>
          <p:cNvPr id="5" name="image108.jpg" descr="Dr. Dam in hospital0001 (2)">
            <a:extLst>
              <a:ext uri="{FF2B5EF4-FFF2-40B4-BE49-F238E27FC236}">
                <a16:creationId xmlns:a16="http://schemas.microsoft.com/office/drawing/2014/main" id="{D18E6EF2-10EC-5E46-8EDA-44882CEF38DE}"/>
              </a:ext>
            </a:extLst>
          </p:cNvPr>
          <p:cNvPicPr/>
          <p:nvPr/>
        </p:nvPicPr>
        <p:blipFill>
          <a:blip r:embed="rId3"/>
          <a:srcRect t="16048"/>
          <a:stretch>
            <a:fillRect/>
          </a:stretch>
        </p:blipFill>
        <p:spPr>
          <a:xfrm>
            <a:off x="4329988" y="2840962"/>
            <a:ext cx="5202555" cy="3200400"/>
          </a:xfrm>
          <a:prstGeom prst="rect">
            <a:avLst/>
          </a:prstGeom>
          <a:ln/>
        </p:spPr>
      </p:pic>
    </p:spTree>
    <p:extLst>
      <p:ext uri="{BB962C8B-B14F-4D97-AF65-F5344CB8AC3E}">
        <p14:creationId xmlns:p14="http://schemas.microsoft.com/office/powerpoint/2010/main" val="4275654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1542-04DA-3644-B57E-3BF18CCE45CD}"/>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3BC1A164-07C4-A345-9886-4AC629399279}"/>
              </a:ext>
            </a:extLst>
          </p:cNvPr>
          <p:cNvSpPr>
            <a:spLocks noGrp="1"/>
          </p:cNvSpPr>
          <p:nvPr>
            <p:ph idx="1"/>
          </p:nvPr>
        </p:nvSpPr>
        <p:spPr/>
        <p:txBody>
          <a:bodyPr>
            <a:normAutofit/>
          </a:bodyPr>
          <a:lstStyle/>
          <a:p>
            <a:r>
              <a:rPr lang="en-US" sz="2400" b="1" dirty="0"/>
              <a:t>Defendant David A. Sale aka David Righter </a:t>
            </a:r>
          </a:p>
        </p:txBody>
      </p:sp>
      <p:pic>
        <p:nvPicPr>
          <p:cNvPr id="4" name="image71.jpg" descr="OITC Representative, David Crayford, Talks About Cobra, Neil ...">
            <a:extLst>
              <a:ext uri="{FF2B5EF4-FFF2-40B4-BE49-F238E27FC236}">
                <a16:creationId xmlns:a16="http://schemas.microsoft.com/office/drawing/2014/main" id="{FB6AA66B-8816-C044-8BA7-95B0716BAEF3}"/>
              </a:ext>
            </a:extLst>
          </p:cNvPr>
          <p:cNvPicPr/>
          <p:nvPr/>
        </p:nvPicPr>
        <p:blipFill>
          <a:blip r:embed="rId2"/>
          <a:srcRect t="10903" r="10476" b="1880"/>
          <a:stretch>
            <a:fillRect/>
          </a:stretch>
        </p:blipFill>
        <p:spPr>
          <a:xfrm>
            <a:off x="3783106" y="2671482"/>
            <a:ext cx="3281082" cy="3369880"/>
          </a:xfrm>
          <a:prstGeom prst="rect">
            <a:avLst/>
          </a:prstGeom>
          <a:ln/>
        </p:spPr>
      </p:pic>
    </p:spTree>
    <p:extLst>
      <p:ext uri="{BB962C8B-B14F-4D97-AF65-F5344CB8AC3E}">
        <p14:creationId xmlns:p14="http://schemas.microsoft.com/office/powerpoint/2010/main" val="41684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A6BAD-6E43-E94F-8DB8-F6D82C4A4D38}"/>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2705E5CE-49FA-824E-A1DA-874DCA4D9620}"/>
              </a:ext>
            </a:extLst>
          </p:cNvPr>
          <p:cNvSpPr>
            <a:spLocks noGrp="1"/>
          </p:cNvSpPr>
          <p:nvPr>
            <p:ph idx="1"/>
          </p:nvPr>
        </p:nvSpPr>
        <p:spPr/>
        <p:txBody>
          <a:bodyPr>
            <a:normAutofit/>
          </a:bodyPr>
          <a:lstStyle/>
          <a:p>
            <a:r>
              <a:rPr lang="en-US" sz="2400" b="1" dirty="0"/>
              <a:t>Defendant Bank of International Settlement (BIS)</a:t>
            </a:r>
          </a:p>
        </p:txBody>
      </p:sp>
      <p:pic>
        <p:nvPicPr>
          <p:cNvPr id="4" name="image77.jpg">
            <a:extLst>
              <a:ext uri="{FF2B5EF4-FFF2-40B4-BE49-F238E27FC236}">
                <a16:creationId xmlns:a16="http://schemas.microsoft.com/office/drawing/2014/main" id="{971EF75D-9CE8-6D43-835C-9F1A5023739E}"/>
              </a:ext>
            </a:extLst>
          </p:cNvPr>
          <p:cNvPicPr/>
          <p:nvPr/>
        </p:nvPicPr>
        <p:blipFill>
          <a:blip r:embed="rId2"/>
          <a:srcRect t="26120"/>
          <a:stretch>
            <a:fillRect/>
          </a:stretch>
        </p:blipFill>
        <p:spPr>
          <a:xfrm>
            <a:off x="4141694" y="2948940"/>
            <a:ext cx="3747247" cy="3092422"/>
          </a:xfrm>
          <a:prstGeom prst="rect">
            <a:avLst/>
          </a:prstGeom>
          <a:ln/>
        </p:spPr>
      </p:pic>
    </p:spTree>
    <p:extLst>
      <p:ext uri="{BB962C8B-B14F-4D97-AF65-F5344CB8AC3E}">
        <p14:creationId xmlns:p14="http://schemas.microsoft.com/office/powerpoint/2010/main" val="2796377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E5711-9453-6D42-A0F5-F2BBED74740C}"/>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05419497-B0FE-8E46-8EF2-60A113E3645C}"/>
              </a:ext>
            </a:extLst>
          </p:cNvPr>
          <p:cNvSpPr>
            <a:spLocks noGrp="1"/>
          </p:cNvSpPr>
          <p:nvPr>
            <p:ph idx="1"/>
          </p:nvPr>
        </p:nvSpPr>
        <p:spPr/>
        <p:txBody>
          <a:bodyPr>
            <a:normAutofit/>
          </a:bodyPr>
          <a:lstStyle/>
          <a:p>
            <a:r>
              <a:rPr lang="en-US" sz="2400" b="1" dirty="0"/>
              <a:t>Defendant United Nations (UN)</a:t>
            </a:r>
          </a:p>
        </p:txBody>
      </p:sp>
      <p:pic>
        <p:nvPicPr>
          <p:cNvPr id="4" name="image98.jpg" descr="United Nations Images, Stock Photos &amp; Vectors | Shutterstock">
            <a:extLst>
              <a:ext uri="{FF2B5EF4-FFF2-40B4-BE49-F238E27FC236}">
                <a16:creationId xmlns:a16="http://schemas.microsoft.com/office/drawing/2014/main" id="{78998A9F-8D44-9F4E-8A26-A8E952672DBC}"/>
              </a:ext>
            </a:extLst>
          </p:cNvPr>
          <p:cNvPicPr/>
          <p:nvPr/>
        </p:nvPicPr>
        <p:blipFill>
          <a:blip r:embed="rId2"/>
          <a:srcRect b="7941"/>
          <a:stretch>
            <a:fillRect/>
          </a:stretch>
        </p:blipFill>
        <p:spPr>
          <a:xfrm>
            <a:off x="3227294" y="2725271"/>
            <a:ext cx="4840941" cy="3316091"/>
          </a:xfrm>
          <a:prstGeom prst="rect">
            <a:avLst/>
          </a:prstGeom>
          <a:ln/>
        </p:spPr>
      </p:pic>
    </p:spTree>
    <p:extLst>
      <p:ext uri="{BB962C8B-B14F-4D97-AF65-F5344CB8AC3E}">
        <p14:creationId xmlns:p14="http://schemas.microsoft.com/office/powerpoint/2010/main" val="88942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94C77-CEE3-0042-A9F6-D4E46D48DF0E}"/>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7F234D69-0461-D44B-951B-3088433D0D48}"/>
              </a:ext>
            </a:extLst>
          </p:cNvPr>
          <p:cNvSpPr>
            <a:spLocks noGrp="1"/>
          </p:cNvSpPr>
          <p:nvPr>
            <p:ph idx="1"/>
          </p:nvPr>
        </p:nvSpPr>
        <p:spPr/>
        <p:txBody>
          <a:bodyPr>
            <a:normAutofit/>
          </a:bodyPr>
          <a:lstStyle/>
          <a:p>
            <a:r>
              <a:rPr lang="en-US" sz="2400" b="1" dirty="0"/>
              <a:t>Defendant BAN KI-moon, UN Secretary General</a:t>
            </a:r>
          </a:p>
        </p:txBody>
      </p:sp>
      <p:pic>
        <p:nvPicPr>
          <p:cNvPr id="4" name="image81.jpg">
            <a:extLst>
              <a:ext uri="{FF2B5EF4-FFF2-40B4-BE49-F238E27FC236}">
                <a16:creationId xmlns:a16="http://schemas.microsoft.com/office/drawing/2014/main" id="{D8444F08-0A29-394C-A6B5-8442670D5AED}"/>
              </a:ext>
            </a:extLst>
          </p:cNvPr>
          <p:cNvPicPr/>
          <p:nvPr/>
        </p:nvPicPr>
        <p:blipFill>
          <a:blip r:embed="rId2"/>
          <a:srcRect t="6525"/>
          <a:stretch>
            <a:fillRect/>
          </a:stretch>
        </p:blipFill>
        <p:spPr>
          <a:xfrm>
            <a:off x="3065929" y="2689412"/>
            <a:ext cx="4769223" cy="3351950"/>
          </a:xfrm>
          <a:prstGeom prst="rect">
            <a:avLst/>
          </a:prstGeom>
          <a:ln/>
        </p:spPr>
      </p:pic>
    </p:spTree>
    <p:extLst>
      <p:ext uri="{BB962C8B-B14F-4D97-AF65-F5344CB8AC3E}">
        <p14:creationId xmlns:p14="http://schemas.microsoft.com/office/powerpoint/2010/main" val="1787788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679B-9B89-0349-9C8D-815033C2BD2F}"/>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D5392525-58F4-EB4E-915F-F8AF4F2CBBE2}"/>
              </a:ext>
            </a:extLst>
          </p:cNvPr>
          <p:cNvSpPr>
            <a:spLocks noGrp="1"/>
          </p:cNvSpPr>
          <p:nvPr>
            <p:ph idx="1"/>
          </p:nvPr>
        </p:nvSpPr>
        <p:spPr/>
        <p:txBody>
          <a:bodyPr/>
          <a:lstStyle/>
          <a:p>
            <a:r>
              <a:rPr lang="en-US" sz="2400" b="1" dirty="0"/>
              <a:t>Defendant H.E. Ambassador Cesare Maria RAGAGLINI</a:t>
            </a:r>
          </a:p>
          <a:p>
            <a:pPr marL="0" indent="0">
              <a:buNone/>
            </a:pPr>
            <a:endParaRPr lang="en-US" dirty="0"/>
          </a:p>
        </p:txBody>
      </p:sp>
      <p:pic>
        <p:nvPicPr>
          <p:cNvPr id="4" name="image85.jpg">
            <a:extLst>
              <a:ext uri="{FF2B5EF4-FFF2-40B4-BE49-F238E27FC236}">
                <a16:creationId xmlns:a16="http://schemas.microsoft.com/office/drawing/2014/main" id="{18DFA78E-C3A9-EA42-B64C-E9080A0757F5}"/>
              </a:ext>
            </a:extLst>
          </p:cNvPr>
          <p:cNvPicPr/>
          <p:nvPr/>
        </p:nvPicPr>
        <p:blipFill>
          <a:blip r:embed="rId2"/>
          <a:srcRect/>
          <a:stretch>
            <a:fillRect/>
          </a:stretch>
        </p:blipFill>
        <p:spPr>
          <a:xfrm>
            <a:off x="3191435" y="2707341"/>
            <a:ext cx="5074023" cy="3356433"/>
          </a:xfrm>
          <a:prstGeom prst="rect">
            <a:avLst/>
          </a:prstGeom>
          <a:ln/>
        </p:spPr>
      </p:pic>
    </p:spTree>
    <p:extLst>
      <p:ext uri="{BB962C8B-B14F-4D97-AF65-F5344CB8AC3E}">
        <p14:creationId xmlns:p14="http://schemas.microsoft.com/office/powerpoint/2010/main" val="3341020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E7A4E-41AF-384F-BDB1-01DA4F150F19}"/>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183175D0-4A64-4C45-8D01-8D213DAEEE74}"/>
              </a:ext>
            </a:extLst>
          </p:cNvPr>
          <p:cNvSpPr>
            <a:spLocks noGrp="1"/>
          </p:cNvSpPr>
          <p:nvPr>
            <p:ph idx="1"/>
          </p:nvPr>
        </p:nvSpPr>
        <p:spPr/>
        <p:txBody>
          <a:bodyPr/>
          <a:lstStyle/>
          <a:p>
            <a:r>
              <a:rPr lang="en-US" dirty="0"/>
              <a:t> </a:t>
            </a:r>
            <a:r>
              <a:rPr lang="en-US" sz="2400" b="1" dirty="0"/>
              <a:t>Defendant H.E. Ambassador Laura MIRACHIAN </a:t>
            </a:r>
            <a:endParaRPr lang="en-US" sz="2400" dirty="0"/>
          </a:p>
          <a:p>
            <a:endParaRPr lang="en-US" dirty="0"/>
          </a:p>
        </p:txBody>
      </p:sp>
      <p:pic>
        <p:nvPicPr>
          <p:cNvPr id="4" name="image38.jpg">
            <a:extLst>
              <a:ext uri="{FF2B5EF4-FFF2-40B4-BE49-F238E27FC236}">
                <a16:creationId xmlns:a16="http://schemas.microsoft.com/office/drawing/2014/main" id="{F7298399-7DC2-B04B-A015-5379B3CDDA99}"/>
              </a:ext>
            </a:extLst>
          </p:cNvPr>
          <p:cNvPicPr/>
          <p:nvPr/>
        </p:nvPicPr>
        <p:blipFill>
          <a:blip r:embed="rId2"/>
          <a:srcRect t="22901" r="38461"/>
          <a:stretch>
            <a:fillRect/>
          </a:stretch>
        </p:blipFill>
        <p:spPr>
          <a:xfrm>
            <a:off x="3281082" y="2653553"/>
            <a:ext cx="5091953" cy="3387809"/>
          </a:xfrm>
          <a:prstGeom prst="rect">
            <a:avLst/>
          </a:prstGeom>
          <a:ln/>
        </p:spPr>
      </p:pic>
    </p:spTree>
    <p:extLst>
      <p:ext uri="{BB962C8B-B14F-4D97-AF65-F5344CB8AC3E}">
        <p14:creationId xmlns:p14="http://schemas.microsoft.com/office/powerpoint/2010/main" val="2944943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AAFF-5DD1-3741-98F4-E9A01D92747E}"/>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2498B626-359D-D543-AB91-552E6CEF8C43}"/>
              </a:ext>
            </a:extLst>
          </p:cNvPr>
          <p:cNvSpPr>
            <a:spLocks noGrp="1"/>
          </p:cNvSpPr>
          <p:nvPr>
            <p:ph idx="1"/>
          </p:nvPr>
        </p:nvSpPr>
        <p:spPr/>
        <p:txBody>
          <a:bodyPr>
            <a:normAutofit/>
          </a:bodyPr>
          <a:lstStyle/>
          <a:p>
            <a:r>
              <a:rPr lang="en-US" sz="2400" b="1" dirty="0"/>
              <a:t>Defendant The Italian Republic </a:t>
            </a:r>
          </a:p>
        </p:txBody>
      </p:sp>
      <p:pic>
        <p:nvPicPr>
          <p:cNvPr id="4" name="image43.png" descr="Flag of Italy">
            <a:extLst>
              <a:ext uri="{FF2B5EF4-FFF2-40B4-BE49-F238E27FC236}">
                <a16:creationId xmlns:a16="http://schemas.microsoft.com/office/drawing/2014/main" id="{BABAED9D-C201-B149-AEF4-9B7E91688580}"/>
              </a:ext>
            </a:extLst>
          </p:cNvPr>
          <p:cNvPicPr/>
          <p:nvPr/>
        </p:nvPicPr>
        <p:blipFill>
          <a:blip r:embed="rId2"/>
          <a:srcRect/>
          <a:stretch>
            <a:fillRect/>
          </a:stretch>
        </p:blipFill>
        <p:spPr>
          <a:xfrm>
            <a:off x="1574020" y="2967765"/>
            <a:ext cx="3966168" cy="2662070"/>
          </a:xfrm>
          <a:prstGeom prst="rect">
            <a:avLst/>
          </a:prstGeom>
          <a:ln/>
        </p:spPr>
      </p:pic>
      <p:pic>
        <p:nvPicPr>
          <p:cNvPr id="5" name="image50.png" descr="Coat of arms of Italy">
            <a:extLst>
              <a:ext uri="{FF2B5EF4-FFF2-40B4-BE49-F238E27FC236}">
                <a16:creationId xmlns:a16="http://schemas.microsoft.com/office/drawing/2014/main" id="{8C7BBDC2-8E21-BC4D-A619-FEBC9D766C48}"/>
              </a:ext>
            </a:extLst>
          </p:cNvPr>
          <p:cNvPicPr/>
          <p:nvPr/>
        </p:nvPicPr>
        <p:blipFill>
          <a:blip r:embed="rId3"/>
          <a:srcRect/>
          <a:stretch>
            <a:fillRect/>
          </a:stretch>
        </p:blipFill>
        <p:spPr>
          <a:xfrm>
            <a:off x="6366657" y="2967764"/>
            <a:ext cx="2203602" cy="2662069"/>
          </a:xfrm>
          <a:prstGeom prst="rect">
            <a:avLst/>
          </a:prstGeom>
          <a:ln/>
        </p:spPr>
      </p:pic>
    </p:spTree>
    <p:extLst>
      <p:ext uri="{BB962C8B-B14F-4D97-AF65-F5344CB8AC3E}">
        <p14:creationId xmlns:p14="http://schemas.microsoft.com/office/powerpoint/2010/main" val="3285132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D5B4-62FF-714B-BDAB-05D74BD0D708}"/>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C257E0F0-8791-F040-BDFC-95E574886254}"/>
              </a:ext>
            </a:extLst>
          </p:cNvPr>
          <p:cNvSpPr>
            <a:spLocks noGrp="1"/>
          </p:cNvSpPr>
          <p:nvPr>
            <p:ph idx="1"/>
          </p:nvPr>
        </p:nvSpPr>
        <p:spPr/>
        <p:txBody>
          <a:bodyPr>
            <a:normAutofit/>
          </a:bodyPr>
          <a:lstStyle/>
          <a:p>
            <a:r>
              <a:rPr lang="en-US" sz="2400" b="1" dirty="0"/>
              <a:t>Defendant SILVIO BERLUSCONI, Prime Minister of Italy</a:t>
            </a:r>
          </a:p>
        </p:txBody>
      </p:sp>
      <p:pic>
        <p:nvPicPr>
          <p:cNvPr id="4" name="image42.jpg" descr="SACH BHARAT: UNDERSTANDING GLOBAL ECONOMIC MAFIA">
            <a:extLst>
              <a:ext uri="{FF2B5EF4-FFF2-40B4-BE49-F238E27FC236}">
                <a16:creationId xmlns:a16="http://schemas.microsoft.com/office/drawing/2014/main" id="{305073F5-BA1F-FD43-8BD4-08B4E5029D11}"/>
              </a:ext>
            </a:extLst>
          </p:cNvPr>
          <p:cNvPicPr/>
          <p:nvPr/>
        </p:nvPicPr>
        <p:blipFill>
          <a:blip r:embed="rId2"/>
          <a:srcRect/>
          <a:stretch>
            <a:fillRect/>
          </a:stretch>
        </p:blipFill>
        <p:spPr>
          <a:xfrm>
            <a:off x="2917998" y="2671483"/>
            <a:ext cx="5688120" cy="3369880"/>
          </a:xfrm>
          <a:prstGeom prst="rect">
            <a:avLst/>
          </a:prstGeom>
          <a:ln/>
        </p:spPr>
      </p:pic>
    </p:spTree>
    <p:extLst>
      <p:ext uri="{BB962C8B-B14F-4D97-AF65-F5344CB8AC3E}">
        <p14:creationId xmlns:p14="http://schemas.microsoft.com/office/powerpoint/2010/main" val="3000689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5962-AB52-1245-AD4A-4FE4C391FA62}"/>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F50F316A-669C-BB47-8A43-C93371F42636}"/>
              </a:ext>
            </a:extLst>
          </p:cNvPr>
          <p:cNvSpPr>
            <a:spLocks noGrp="1"/>
          </p:cNvSpPr>
          <p:nvPr>
            <p:ph idx="1"/>
          </p:nvPr>
        </p:nvSpPr>
        <p:spPr/>
        <p:txBody>
          <a:bodyPr/>
          <a:lstStyle/>
          <a:p>
            <a:r>
              <a:rPr lang="en-US" sz="2400" b="1" dirty="0"/>
              <a:t>Defendant ITALIAN FINANCIAL POLICE </a:t>
            </a:r>
          </a:p>
          <a:p>
            <a:pPr marL="0" indent="0">
              <a:buNone/>
            </a:pPr>
            <a:endParaRPr lang="en-US" dirty="0"/>
          </a:p>
        </p:txBody>
      </p:sp>
      <p:pic>
        <p:nvPicPr>
          <p:cNvPr id="4" name="image60.jpg">
            <a:extLst>
              <a:ext uri="{FF2B5EF4-FFF2-40B4-BE49-F238E27FC236}">
                <a16:creationId xmlns:a16="http://schemas.microsoft.com/office/drawing/2014/main" id="{D106DA0C-DFC5-6F4C-B852-CF61A9BC8868}"/>
              </a:ext>
            </a:extLst>
          </p:cNvPr>
          <p:cNvPicPr/>
          <p:nvPr/>
        </p:nvPicPr>
        <p:blipFill>
          <a:blip r:embed="rId2"/>
          <a:srcRect t="9067" b="11539"/>
          <a:stretch>
            <a:fillRect/>
          </a:stretch>
        </p:blipFill>
        <p:spPr>
          <a:xfrm>
            <a:off x="2917998" y="2617694"/>
            <a:ext cx="5616402" cy="3423668"/>
          </a:xfrm>
          <a:prstGeom prst="rect">
            <a:avLst/>
          </a:prstGeom>
          <a:ln/>
        </p:spPr>
      </p:pic>
    </p:spTree>
    <p:extLst>
      <p:ext uri="{BB962C8B-B14F-4D97-AF65-F5344CB8AC3E}">
        <p14:creationId xmlns:p14="http://schemas.microsoft.com/office/powerpoint/2010/main" val="328479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61EA-8769-7049-BC2C-9A6CAA2F0CF7}"/>
              </a:ext>
            </a:extLst>
          </p:cNvPr>
          <p:cNvSpPr>
            <a:spLocks noGrp="1"/>
          </p:cNvSpPr>
          <p:nvPr>
            <p:ph type="title"/>
          </p:nvPr>
        </p:nvSpPr>
        <p:spPr/>
        <p:txBody>
          <a:bodyPr/>
          <a:lstStyle/>
          <a:p>
            <a:pPr algn="ctr"/>
            <a:r>
              <a:rPr lang="en-US" dirty="0"/>
              <a:t>AMANAH NEIL KEENAN IS STILL STANDING</a:t>
            </a:r>
            <a:br>
              <a:rPr lang="en-US" dirty="0"/>
            </a:br>
            <a:r>
              <a:rPr lang="en-US" u="sng" dirty="0">
                <a:hlinkClick r:id="rId2"/>
              </a:rPr>
              <a:t>Elton John – I’m Still Standing</a:t>
            </a:r>
            <a:endParaRPr lang="en-US" u="sng" dirty="0"/>
          </a:p>
        </p:txBody>
      </p:sp>
      <p:sp>
        <p:nvSpPr>
          <p:cNvPr id="3" name="Content Placeholder 2">
            <a:extLst>
              <a:ext uri="{FF2B5EF4-FFF2-40B4-BE49-F238E27FC236}">
                <a16:creationId xmlns:a16="http://schemas.microsoft.com/office/drawing/2014/main" id="{9EFF52C3-2B5A-AC4C-B7C3-CCEC757BB207}"/>
              </a:ext>
            </a:extLst>
          </p:cNvPr>
          <p:cNvSpPr>
            <a:spLocks noGrp="1"/>
          </p:cNvSpPr>
          <p:nvPr>
            <p:ph idx="1"/>
          </p:nvPr>
        </p:nvSpPr>
        <p:spPr>
          <a:xfrm>
            <a:off x="677335" y="2160589"/>
            <a:ext cx="7095066" cy="4489593"/>
          </a:xfrm>
        </p:spPr>
        <p:txBody>
          <a:bodyPr/>
          <a:lstStyle/>
          <a:p>
            <a:r>
              <a:rPr lang="en-US" i="1" dirty="0"/>
              <a:t>After over 12+ Assassination attempts on my life, rumors abound that I am “dead” so why should I be so concerned?</a:t>
            </a:r>
            <a:endParaRPr lang="en-US" dirty="0"/>
          </a:p>
          <a:p>
            <a:r>
              <a:rPr lang="en-US" i="1" dirty="0"/>
              <a:t>I will tell you why. I am concerned, because I have so many people that I care about, and I cannot go anywhere until I complete what I started.</a:t>
            </a:r>
            <a:endParaRPr lang="en-US" dirty="0"/>
          </a:p>
          <a:p>
            <a:r>
              <a:rPr lang="en-US" i="1" dirty="0"/>
              <a:t> I am concerned, because I have so many dear friends that would be heartbroken should something happen to me. I am concerned, because damn it, I do not want to lose the person I love nor my son… Thaass why! </a:t>
            </a:r>
            <a:endParaRPr lang="en-US" dirty="0"/>
          </a:p>
          <a:p>
            <a:r>
              <a:rPr lang="en-US" i="1" dirty="0"/>
              <a:t>I want to enjoy everything we have accomplished after this is over with and begin to really live again. Finally, I want to see the Cabal turn over their sword to us, so count on me staying for a while.  </a:t>
            </a:r>
            <a:r>
              <a:rPr lang="en-US" dirty="0"/>
              <a:t>Neil Keenan</a:t>
            </a:r>
          </a:p>
          <a:p>
            <a:endParaRPr lang="en-US" dirty="0"/>
          </a:p>
        </p:txBody>
      </p:sp>
      <p:sp>
        <p:nvSpPr>
          <p:cNvPr id="4" name="Rectangle 2">
            <a:extLst>
              <a:ext uri="{FF2B5EF4-FFF2-40B4-BE49-F238E27FC236}">
                <a16:creationId xmlns:a16="http://schemas.microsoft.com/office/drawing/2014/main" id="{8906A746-0F87-9746-BCE1-11F15506170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2769" name="Picture 190">
            <a:extLst>
              <a:ext uri="{FF2B5EF4-FFF2-40B4-BE49-F238E27FC236}">
                <a16:creationId xmlns:a16="http://schemas.microsoft.com/office/drawing/2014/main" id="{ECAC4C1D-9A62-764D-8ED2-263D0B0A3D1A}"/>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97091" y="2271822"/>
            <a:ext cx="3423611" cy="3658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906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323AF-09D0-5145-972B-4D69F8F63D29}"/>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735E5627-9D3D-614C-93B7-1E6197A783BA}"/>
              </a:ext>
            </a:extLst>
          </p:cNvPr>
          <p:cNvSpPr>
            <a:spLocks noGrp="1"/>
          </p:cNvSpPr>
          <p:nvPr>
            <p:ph idx="1"/>
          </p:nvPr>
        </p:nvSpPr>
        <p:spPr/>
        <p:txBody>
          <a:bodyPr>
            <a:normAutofit/>
          </a:bodyPr>
          <a:lstStyle/>
          <a:p>
            <a:r>
              <a:rPr lang="en-US" sz="2400" b="1" dirty="0"/>
              <a:t>Defendant the World Economic Forum</a:t>
            </a:r>
            <a:r>
              <a:rPr lang="en-US" sz="2400" dirty="0"/>
              <a:t> </a:t>
            </a:r>
            <a:r>
              <a:rPr lang="en-US" sz="2400" b="1" dirty="0"/>
              <a:t>(WEF)</a:t>
            </a:r>
          </a:p>
          <a:p>
            <a:pPr marL="0" indent="0">
              <a:buNone/>
            </a:pPr>
            <a:endParaRPr lang="en-US" sz="2400" b="1" dirty="0"/>
          </a:p>
        </p:txBody>
      </p:sp>
      <p:pic>
        <p:nvPicPr>
          <p:cNvPr id="4" name="image58.png" descr="World Economic Forum | Digitaltag">
            <a:extLst>
              <a:ext uri="{FF2B5EF4-FFF2-40B4-BE49-F238E27FC236}">
                <a16:creationId xmlns:a16="http://schemas.microsoft.com/office/drawing/2014/main" id="{FF0E1761-AE28-1742-8E28-49979C1695EB}"/>
              </a:ext>
            </a:extLst>
          </p:cNvPr>
          <p:cNvPicPr/>
          <p:nvPr/>
        </p:nvPicPr>
        <p:blipFill>
          <a:blip r:embed="rId2"/>
          <a:srcRect/>
          <a:stretch>
            <a:fillRect/>
          </a:stretch>
        </p:blipFill>
        <p:spPr>
          <a:xfrm>
            <a:off x="3872753" y="2725271"/>
            <a:ext cx="3657599" cy="3316091"/>
          </a:xfrm>
          <a:prstGeom prst="rect">
            <a:avLst/>
          </a:prstGeom>
          <a:ln/>
        </p:spPr>
      </p:pic>
    </p:spTree>
    <p:extLst>
      <p:ext uri="{BB962C8B-B14F-4D97-AF65-F5344CB8AC3E}">
        <p14:creationId xmlns:p14="http://schemas.microsoft.com/office/powerpoint/2010/main" val="42831182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6239-1D08-674F-B970-51C01D25DEC5}"/>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8EB2C928-F6C2-C745-8C51-54ADD9EA0245}"/>
              </a:ext>
            </a:extLst>
          </p:cNvPr>
          <p:cNvSpPr>
            <a:spLocks noGrp="1"/>
          </p:cNvSpPr>
          <p:nvPr>
            <p:ph idx="1"/>
          </p:nvPr>
        </p:nvSpPr>
        <p:spPr/>
        <p:txBody>
          <a:bodyPr>
            <a:normAutofit/>
          </a:bodyPr>
          <a:lstStyle/>
          <a:p>
            <a:r>
              <a:rPr lang="en-US" sz="2400" b="1" dirty="0"/>
              <a:t>Defendant Giancarlo Bruno</a:t>
            </a:r>
            <a:r>
              <a:rPr lang="en-US" sz="2400" dirty="0"/>
              <a:t> </a:t>
            </a:r>
          </a:p>
        </p:txBody>
      </p:sp>
      <p:pic>
        <p:nvPicPr>
          <p:cNvPr id="4" name="image48.jpg">
            <a:extLst>
              <a:ext uri="{FF2B5EF4-FFF2-40B4-BE49-F238E27FC236}">
                <a16:creationId xmlns:a16="http://schemas.microsoft.com/office/drawing/2014/main" id="{68C4656B-7B3D-424D-A4E0-E7CA2078627D}"/>
              </a:ext>
            </a:extLst>
          </p:cNvPr>
          <p:cNvPicPr/>
          <p:nvPr/>
        </p:nvPicPr>
        <p:blipFill>
          <a:blip r:embed="rId2"/>
          <a:srcRect l="16191" r="15666"/>
          <a:stretch>
            <a:fillRect/>
          </a:stretch>
        </p:blipFill>
        <p:spPr>
          <a:xfrm>
            <a:off x="3675529" y="2653553"/>
            <a:ext cx="3801036" cy="3387809"/>
          </a:xfrm>
          <a:prstGeom prst="rect">
            <a:avLst/>
          </a:prstGeom>
          <a:ln/>
        </p:spPr>
      </p:pic>
    </p:spTree>
    <p:extLst>
      <p:ext uri="{BB962C8B-B14F-4D97-AF65-F5344CB8AC3E}">
        <p14:creationId xmlns:p14="http://schemas.microsoft.com/office/powerpoint/2010/main" val="3522309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402A-4F55-F847-B487-2263C51C6F27}"/>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D13DC955-A70C-B84E-B3D2-30CB8B8B6537}"/>
              </a:ext>
            </a:extLst>
          </p:cNvPr>
          <p:cNvSpPr>
            <a:spLocks noGrp="1"/>
          </p:cNvSpPr>
          <p:nvPr>
            <p:ph idx="1"/>
          </p:nvPr>
        </p:nvSpPr>
        <p:spPr/>
        <p:txBody>
          <a:bodyPr>
            <a:normAutofit/>
          </a:bodyPr>
          <a:lstStyle/>
          <a:p>
            <a:r>
              <a:rPr lang="en-US" sz="2400" b="1" dirty="0"/>
              <a:t>Chiasso Italy Railway Bond Incident </a:t>
            </a:r>
          </a:p>
        </p:txBody>
      </p:sp>
      <p:pic>
        <p:nvPicPr>
          <p:cNvPr id="4" name="image134.jpg">
            <a:extLst>
              <a:ext uri="{FF2B5EF4-FFF2-40B4-BE49-F238E27FC236}">
                <a16:creationId xmlns:a16="http://schemas.microsoft.com/office/drawing/2014/main" id="{E46DB6BE-89A4-BF48-9DE3-A82CFB8E172C}"/>
              </a:ext>
            </a:extLst>
          </p:cNvPr>
          <p:cNvPicPr/>
          <p:nvPr/>
        </p:nvPicPr>
        <p:blipFill>
          <a:blip r:embed="rId2"/>
          <a:srcRect/>
          <a:stretch>
            <a:fillRect/>
          </a:stretch>
        </p:blipFill>
        <p:spPr>
          <a:xfrm>
            <a:off x="2917998" y="2689412"/>
            <a:ext cx="4845437" cy="3351950"/>
          </a:xfrm>
          <a:prstGeom prst="rect">
            <a:avLst/>
          </a:prstGeom>
          <a:ln/>
        </p:spPr>
      </p:pic>
    </p:spTree>
    <p:extLst>
      <p:ext uri="{BB962C8B-B14F-4D97-AF65-F5344CB8AC3E}">
        <p14:creationId xmlns:p14="http://schemas.microsoft.com/office/powerpoint/2010/main" val="3749694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4D9C-2722-5846-9407-E91FE653D36B}"/>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BAA4C019-A48F-AF4B-B110-324A00C0FFC7}"/>
              </a:ext>
            </a:extLst>
          </p:cNvPr>
          <p:cNvSpPr>
            <a:spLocks noGrp="1"/>
          </p:cNvSpPr>
          <p:nvPr>
            <p:ph idx="1"/>
          </p:nvPr>
        </p:nvSpPr>
        <p:spPr/>
        <p:txBody>
          <a:bodyPr/>
          <a:lstStyle/>
          <a:p>
            <a:r>
              <a:rPr lang="en-US" dirty="0"/>
              <a:t>Akihiko Yamaguchi and Mitsuyoshi Watanabe </a:t>
            </a:r>
          </a:p>
        </p:txBody>
      </p:sp>
      <p:pic>
        <p:nvPicPr>
          <p:cNvPr id="4" name="image99.jpg">
            <a:extLst>
              <a:ext uri="{FF2B5EF4-FFF2-40B4-BE49-F238E27FC236}">
                <a16:creationId xmlns:a16="http://schemas.microsoft.com/office/drawing/2014/main" id="{BDE14778-E476-C44E-A89A-BE05EC8642FE}"/>
              </a:ext>
            </a:extLst>
          </p:cNvPr>
          <p:cNvPicPr/>
          <p:nvPr/>
        </p:nvPicPr>
        <p:blipFill>
          <a:blip r:embed="rId2"/>
          <a:srcRect l="18935" t="9845" r="19021" b="10786"/>
          <a:stretch>
            <a:fillRect/>
          </a:stretch>
        </p:blipFill>
        <p:spPr>
          <a:xfrm>
            <a:off x="3308873" y="2653553"/>
            <a:ext cx="4777291" cy="3387809"/>
          </a:xfrm>
          <a:prstGeom prst="rect">
            <a:avLst/>
          </a:prstGeom>
          <a:ln/>
        </p:spPr>
      </p:pic>
    </p:spTree>
    <p:extLst>
      <p:ext uri="{BB962C8B-B14F-4D97-AF65-F5344CB8AC3E}">
        <p14:creationId xmlns:p14="http://schemas.microsoft.com/office/powerpoint/2010/main" val="417543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D733-A048-CA43-8B2E-8C7E8DBF5D03}"/>
              </a:ext>
            </a:extLst>
          </p:cNvPr>
          <p:cNvSpPr>
            <a:spLocks noGrp="1"/>
          </p:cNvSpPr>
          <p:nvPr>
            <p:ph type="title"/>
          </p:nvPr>
        </p:nvSpPr>
        <p:spPr/>
        <p:txBody>
          <a:bodyPr>
            <a:normAutofit fontScale="90000"/>
          </a:bodyPr>
          <a:lstStyle/>
          <a:p>
            <a:r>
              <a:rPr lang="en-US" b="1" dirty="0"/>
              <a:t>AMANAH’S ODYSSEY I CALL TO ADVENTURE: TRILLION DOLLAR LAWSUIT 2011</a:t>
            </a:r>
            <a:endParaRPr lang="en-US" dirty="0"/>
          </a:p>
        </p:txBody>
      </p:sp>
      <p:sp>
        <p:nvSpPr>
          <p:cNvPr id="3" name="Content Placeholder 2">
            <a:extLst>
              <a:ext uri="{FF2B5EF4-FFF2-40B4-BE49-F238E27FC236}">
                <a16:creationId xmlns:a16="http://schemas.microsoft.com/office/drawing/2014/main" id="{3822B6EF-5F16-2845-945A-131DE95691BB}"/>
              </a:ext>
            </a:extLst>
          </p:cNvPr>
          <p:cNvSpPr>
            <a:spLocks noGrp="1"/>
          </p:cNvSpPr>
          <p:nvPr>
            <p:ph idx="1"/>
          </p:nvPr>
        </p:nvSpPr>
        <p:spPr/>
        <p:txBody>
          <a:bodyPr>
            <a:normAutofit/>
          </a:bodyPr>
          <a:lstStyle/>
          <a:p>
            <a:r>
              <a:rPr lang="en-US" sz="2400" b="1" dirty="0"/>
              <a:t>Chiasso Italy Bond Incident </a:t>
            </a:r>
          </a:p>
        </p:txBody>
      </p:sp>
      <p:pic>
        <p:nvPicPr>
          <p:cNvPr id="4" name="image121.jpg">
            <a:extLst>
              <a:ext uri="{FF2B5EF4-FFF2-40B4-BE49-F238E27FC236}">
                <a16:creationId xmlns:a16="http://schemas.microsoft.com/office/drawing/2014/main" id="{504DD8EF-E1F1-EE4C-B411-407952C24450}"/>
              </a:ext>
            </a:extLst>
          </p:cNvPr>
          <p:cNvPicPr/>
          <p:nvPr/>
        </p:nvPicPr>
        <p:blipFill>
          <a:blip r:embed="rId2"/>
          <a:srcRect l="19094" t="7458" r="19836" b="7361"/>
          <a:stretch>
            <a:fillRect/>
          </a:stretch>
        </p:blipFill>
        <p:spPr>
          <a:xfrm>
            <a:off x="1354898" y="2940703"/>
            <a:ext cx="3620770" cy="2733675"/>
          </a:xfrm>
          <a:prstGeom prst="rect">
            <a:avLst/>
          </a:prstGeom>
          <a:ln/>
        </p:spPr>
      </p:pic>
      <p:pic>
        <p:nvPicPr>
          <p:cNvPr id="5" name="image114.jpg">
            <a:extLst>
              <a:ext uri="{FF2B5EF4-FFF2-40B4-BE49-F238E27FC236}">
                <a16:creationId xmlns:a16="http://schemas.microsoft.com/office/drawing/2014/main" id="{A7309A19-B300-7D44-ACF6-6421930E2921}"/>
              </a:ext>
            </a:extLst>
          </p:cNvPr>
          <p:cNvPicPr/>
          <p:nvPr/>
        </p:nvPicPr>
        <p:blipFill>
          <a:blip r:embed="rId3"/>
          <a:srcRect/>
          <a:stretch>
            <a:fillRect/>
          </a:stretch>
        </p:blipFill>
        <p:spPr>
          <a:xfrm>
            <a:off x="6128261" y="1930400"/>
            <a:ext cx="2979880" cy="3880772"/>
          </a:xfrm>
          <a:prstGeom prst="rect">
            <a:avLst/>
          </a:prstGeom>
          <a:ln/>
        </p:spPr>
      </p:pic>
    </p:spTree>
    <p:extLst>
      <p:ext uri="{BB962C8B-B14F-4D97-AF65-F5344CB8AC3E}">
        <p14:creationId xmlns:p14="http://schemas.microsoft.com/office/powerpoint/2010/main" val="2696525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AE4D2-20C7-5945-AAAA-BD5574CC2A25}"/>
              </a:ext>
            </a:extLst>
          </p:cNvPr>
          <p:cNvSpPr>
            <a:spLocks noGrp="1"/>
          </p:cNvSpPr>
          <p:nvPr>
            <p:ph type="title"/>
          </p:nvPr>
        </p:nvSpPr>
        <p:spPr/>
        <p:txBody>
          <a:bodyPr>
            <a:normAutofit/>
          </a:bodyPr>
          <a:lstStyle/>
          <a:p>
            <a:r>
              <a:rPr lang="en-US" sz="3200" b="1" dirty="0"/>
              <a:t>AMANAH’S ODYSSEY I CALL TO ADVENTURE: THE MONACO ACCORD 2011</a:t>
            </a:r>
            <a:endParaRPr lang="en-US" sz="3200" dirty="0"/>
          </a:p>
        </p:txBody>
      </p:sp>
      <p:sp>
        <p:nvSpPr>
          <p:cNvPr id="3" name="Content Placeholder 2">
            <a:extLst>
              <a:ext uri="{FF2B5EF4-FFF2-40B4-BE49-F238E27FC236}">
                <a16:creationId xmlns:a16="http://schemas.microsoft.com/office/drawing/2014/main" id="{61E01CCC-251E-FF4E-B522-66626EBDD905}"/>
              </a:ext>
            </a:extLst>
          </p:cNvPr>
          <p:cNvSpPr>
            <a:spLocks noGrp="1"/>
          </p:cNvSpPr>
          <p:nvPr>
            <p:ph idx="1"/>
          </p:nvPr>
        </p:nvSpPr>
        <p:spPr/>
        <p:txBody>
          <a:bodyPr/>
          <a:lstStyle/>
          <a:p>
            <a:r>
              <a:rPr lang="en-US" b="1" dirty="0"/>
              <a:t>Neil Keenan and 57 Finance Ministers “Monaco Accords” Colloquium </a:t>
            </a:r>
            <a:endParaRPr lang="en-US" dirty="0"/>
          </a:p>
          <a:p>
            <a:endParaRPr lang="en-US" dirty="0"/>
          </a:p>
        </p:txBody>
      </p:sp>
      <p:pic>
        <p:nvPicPr>
          <p:cNvPr id="4" name="image112.jpg">
            <a:extLst>
              <a:ext uri="{FF2B5EF4-FFF2-40B4-BE49-F238E27FC236}">
                <a16:creationId xmlns:a16="http://schemas.microsoft.com/office/drawing/2014/main" id="{6DC9C2B7-A2FA-E142-A622-8DC67A2EA59B}"/>
              </a:ext>
            </a:extLst>
          </p:cNvPr>
          <p:cNvPicPr/>
          <p:nvPr/>
        </p:nvPicPr>
        <p:blipFill>
          <a:blip r:embed="rId2"/>
          <a:srcRect/>
          <a:stretch>
            <a:fillRect/>
          </a:stretch>
        </p:blipFill>
        <p:spPr>
          <a:xfrm>
            <a:off x="1080655" y="2743201"/>
            <a:ext cx="8193347" cy="3298162"/>
          </a:xfrm>
          <a:prstGeom prst="rect">
            <a:avLst/>
          </a:prstGeom>
          <a:ln/>
        </p:spPr>
      </p:pic>
    </p:spTree>
    <p:extLst>
      <p:ext uri="{BB962C8B-B14F-4D97-AF65-F5344CB8AC3E}">
        <p14:creationId xmlns:p14="http://schemas.microsoft.com/office/powerpoint/2010/main" val="2568986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3435-24DF-8E42-94A1-EFB785C60674}"/>
              </a:ext>
            </a:extLst>
          </p:cNvPr>
          <p:cNvSpPr>
            <a:spLocks noGrp="1"/>
          </p:cNvSpPr>
          <p:nvPr>
            <p:ph type="title"/>
          </p:nvPr>
        </p:nvSpPr>
        <p:spPr/>
        <p:txBody>
          <a:bodyPr>
            <a:normAutofit fontScale="90000"/>
          </a:bodyPr>
          <a:lstStyle/>
          <a:p>
            <a:r>
              <a:rPr lang="en-US" b="1" dirty="0"/>
              <a:t>AMANAH’S ODYSSEY I CALL TO ADVENTURE: THE MONACO ACCORD 2011</a:t>
            </a:r>
            <a:br>
              <a:rPr lang="en-US" b="1" dirty="0"/>
            </a:br>
            <a:endParaRPr lang="en-US" dirty="0"/>
          </a:p>
        </p:txBody>
      </p:sp>
      <p:sp>
        <p:nvSpPr>
          <p:cNvPr id="3" name="Content Placeholder 2">
            <a:extLst>
              <a:ext uri="{FF2B5EF4-FFF2-40B4-BE49-F238E27FC236}">
                <a16:creationId xmlns:a16="http://schemas.microsoft.com/office/drawing/2014/main" id="{88BCEDD9-0EDD-5445-8E7E-EE953781A977}"/>
              </a:ext>
            </a:extLst>
          </p:cNvPr>
          <p:cNvSpPr>
            <a:spLocks noGrp="1"/>
          </p:cNvSpPr>
          <p:nvPr>
            <p:ph idx="1"/>
          </p:nvPr>
        </p:nvSpPr>
        <p:spPr/>
        <p:txBody>
          <a:bodyPr/>
          <a:lstStyle/>
          <a:p>
            <a:r>
              <a:rPr lang="en-US" b="1" dirty="0"/>
              <a:t>When Rockefeller demanded “Don’t you know who I am?” Keenan responded, “Yes, you’re exactly the person we don’t want on this boat.”</a:t>
            </a:r>
            <a:endParaRPr lang="en-US" dirty="0"/>
          </a:p>
          <a:p>
            <a:pPr marL="0" indent="0">
              <a:buNone/>
            </a:pPr>
            <a:endParaRPr lang="en-US" dirty="0"/>
          </a:p>
        </p:txBody>
      </p:sp>
      <p:pic>
        <p:nvPicPr>
          <p:cNvPr id="4" name="image122.jpg">
            <a:extLst>
              <a:ext uri="{FF2B5EF4-FFF2-40B4-BE49-F238E27FC236}">
                <a16:creationId xmlns:a16="http://schemas.microsoft.com/office/drawing/2014/main" id="{BD2FD6C9-3170-2D4B-8AB0-96245C289332}"/>
              </a:ext>
            </a:extLst>
          </p:cNvPr>
          <p:cNvPicPr/>
          <p:nvPr/>
        </p:nvPicPr>
        <p:blipFill>
          <a:blip r:embed="rId2"/>
          <a:srcRect/>
          <a:stretch>
            <a:fillRect/>
          </a:stretch>
        </p:blipFill>
        <p:spPr>
          <a:xfrm>
            <a:off x="909551" y="2951219"/>
            <a:ext cx="4526280" cy="3227705"/>
          </a:xfrm>
          <a:prstGeom prst="rect">
            <a:avLst/>
          </a:prstGeom>
          <a:ln/>
        </p:spPr>
      </p:pic>
      <p:pic>
        <p:nvPicPr>
          <p:cNvPr id="6" name="image106.jpg">
            <a:extLst>
              <a:ext uri="{FF2B5EF4-FFF2-40B4-BE49-F238E27FC236}">
                <a16:creationId xmlns:a16="http://schemas.microsoft.com/office/drawing/2014/main" id="{87CE9DFB-1312-C04D-A9F9-3A2334A8442B}"/>
              </a:ext>
            </a:extLst>
          </p:cNvPr>
          <p:cNvPicPr/>
          <p:nvPr/>
        </p:nvPicPr>
        <p:blipFill>
          <a:blip r:embed="rId3"/>
          <a:srcRect/>
          <a:stretch>
            <a:fillRect/>
          </a:stretch>
        </p:blipFill>
        <p:spPr>
          <a:xfrm>
            <a:off x="5668048" y="2951219"/>
            <a:ext cx="4526280" cy="3227705"/>
          </a:xfrm>
          <a:prstGeom prst="rect">
            <a:avLst/>
          </a:prstGeom>
          <a:ln/>
        </p:spPr>
      </p:pic>
    </p:spTree>
    <p:extLst>
      <p:ext uri="{BB962C8B-B14F-4D97-AF65-F5344CB8AC3E}">
        <p14:creationId xmlns:p14="http://schemas.microsoft.com/office/powerpoint/2010/main" val="29471468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1F3A-04C8-5A42-82D5-80F5CECEB07F}"/>
              </a:ext>
            </a:extLst>
          </p:cNvPr>
          <p:cNvSpPr>
            <a:spLocks noGrp="1"/>
          </p:cNvSpPr>
          <p:nvPr>
            <p:ph type="title"/>
          </p:nvPr>
        </p:nvSpPr>
        <p:spPr/>
        <p:txBody>
          <a:bodyPr/>
          <a:lstStyle/>
          <a:p>
            <a:r>
              <a:rPr lang="en-US" b="1" dirty="0"/>
              <a:t>AMANAH’S ODYSSEY I CALL TO ADVENTURE 2012 </a:t>
            </a:r>
            <a:endParaRPr lang="en-US" dirty="0"/>
          </a:p>
        </p:txBody>
      </p:sp>
      <p:pic>
        <p:nvPicPr>
          <p:cNvPr id="4" name="image178.jpg">
            <a:extLst>
              <a:ext uri="{FF2B5EF4-FFF2-40B4-BE49-F238E27FC236}">
                <a16:creationId xmlns:a16="http://schemas.microsoft.com/office/drawing/2014/main" id="{1A50D31E-C938-1045-8851-1362F8E023E3}"/>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3261469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666BF-650A-0D4E-8AEA-7D82E6AC352F}"/>
              </a:ext>
            </a:extLst>
          </p:cNvPr>
          <p:cNvSpPr>
            <a:spLocks noGrp="1"/>
          </p:cNvSpPr>
          <p:nvPr>
            <p:ph type="title"/>
          </p:nvPr>
        </p:nvSpPr>
        <p:spPr/>
        <p:txBody>
          <a:bodyPr>
            <a:normAutofit fontScale="90000"/>
          </a:bodyPr>
          <a:lstStyle/>
          <a:p>
            <a:r>
              <a:rPr lang="en-US" b="1" dirty="0"/>
              <a:t>AMANAH’S ODYSSEY I CALL TO ADVENTURE: THE NON-ALIGNED MOVEMENT 2012</a:t>
            </a:r>
            <a:endParaRPr lang="en-US" dirty="0"/>
          </a:p>
        </p:txBody>
      </p:sp>
      <p:sp>
        <p:nvSpPr>
          <p:cNvPr id="3" name="Content Placeholder 2">
            <a:extLst>
              <a:ext uri="{FF2B5EF4-FFF2-40B4-BE49-F238E27FC236}">
                <a16:creationId xmlns:a16="http://schemas.microsoft.com/office/drawing/2014/main" id="{42C118C7-166A-EF4F-8966-E198C51F3D42}"/>
              </a:ext>
            </a:extLst>
          </p:cNvPr>
          <p:cNvSpPr>
            <a:spLocks noGrp="1"/>
          </p:cNvSpPr>
          <p:nvPr>
            <p:ph idx="1"/>
          </p:nvPr>
        </p:nvSpPr>
        <p:spPr/>
        <p:txBody>
          <a:bodyPr>
            <a:normAutofit/>
          </a:bodyPr>
          <a:lstStyle/>
          <a:p>
            <a:r>
              <a:rPr lang="en-US" sz="2400" b="1" dirty="0"/>
              <a:t>The Non-Aligned Movement (Members aka The Alliance) </a:t>
            </a:r>
          </a:p>
        </p:txBody>
      </p:sp>
      <p:pic>
        <p:nvPicPr>
          <p:cNvPr id="4" name="image143.jpg">
            <a:extLst>
              <a:ext uri="{FF2B5EF4-FFF2-40B4-BE49-F238E27FC236}">
                <a16:creationId xmlns:a16="http://schemas.microsoft.com/office/drawing/2014/main" id="{E8C0EEC9-7315-5044-B5AC-9CF42D457556}"/>
              </a:ext>
            </a:extLst>
          </p:cNvPr>
          <p:cNvPicPr/>
          <p:nvPr/>
        </p:nvPicPr>
        <p:blipFill>
          <a:blip r:embed="rId2"/>
          <a:srcRect/>
          <a:stretch>
            <a:fillRect/>
          </a:stretch>
        </p:blipFill>
        <p:spPr>
          <a:xfrm>
            <a:off x="1772892" y="3079474"/>
            <a:ext cx="2956442" cy="3311414"/>
          </a:xfrm>
          <a:prstGeom prst="rect">
            <a:avLst/>
          </a:prstGeom>
          <a:ln/>
        </p:spPr>
      </p:pic>
      <p:pic>
        <p:nvPicPr>
          <p:cNvPr id="5" name="image83.jpg">
            <a:extLst>
              <a:ext uri="{FF2B5EF4-FFF2-40B4-BE49-F238E27FC236}">
                <a16:creationId xmlns:a16="http://schemas.microsoft.com/office/drawing/2014/main" id="{C66A5ECB-4261-0947-869A-FFB9B3213CFD}"/>
              </a:ext>
            </a:extLst>
          </p:cNvPr>
          <p:cNvPicPr/>
          <p:nvPr/>
        </p:nvPicPr>
        <p:blipFill>
          <a:blip r:embed="rId3"/>
          <a:srcRect/>
          <a:stretch>
            <a:fillRect/>
          </a:stretch>
        </p:blipFill>
        <p:spPr>
          <a:xfrm>
            <a:off x="5195728" y="3028025"/>
            <a:ext cx="3611880" cy="3414312"/>
          </a:xfrm>
          <a:prstGeom prst="rect">
            <a:avLst/>
          </a:prstGeom>
          <a:ln/>
        </p:spPr>
      </p:pic>
    </p:spTree>
    <p:extLst>
      <p:ext uri="{BB962C8B-B14F-4D97-AF65-F5344CB8AC3E}">
        <p14:creationId xmlns:p14="http://schemas.microsoft.com/office/powerpoint/2010/main" val="2533711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AE745-549C-B84F-A116-8E58B2229E50}"/>
              </a:ext>
            </a:extLst>
          </p:cNvPr>
          <p:cNvSpPr>
            <a:spLocks noGrp="1"/>
          </p:cNvSpPr>
          <p:nvPr>
            <p:ph type="title"/>
          </p:nvPr>
        </p:nvSpPr>
        <p:spPr/>
        <p:txBody>
          <a:bodyPr/>
          <a:lstStyle/>
          <a:p>
            <a:r>
              <a:rPr lang="en-US" b="1" dirty="0"/>
              <a:t>AMANAH’S ODYSSEY I CALL TO ADVENTURE: BRICS 2012</a:t>
            </a:r>
            <a:endParaRPr lang="en-US" dirty="0"/>
          </a:p>
        </p:txBody>
      </p:sp>
      <p:pic>
        <p:nvPicPr>
          <p:cNvPr id="4" name="Picture 2" descr="Image result for brics images">
            <a:extLst>
              <a:ext uri="{FF2B5EF4-FFF2-40B4-BE49-F238E27FC236}">
                <a16:creationId xmlns:a16="http://schemas.microsoft.com/office/drawing/2014/main" id="{0C8F9463-229A-8145-85C7-148864E6A2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42469" y="2348706"/>
            <a:ext cx="34671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EF2FD-4C8D-8941-A77C-9B7023D2AAE9}"/>
              </a:ext>
            </a:extLst>
          </p:cNvPr>
          <p:cNvSpPr>
            <a:spLocks noGrp="1"/>
          </p:cNvSpPr>
          <p:nvPr>
            <p:ph type="title"/>
          </p:nvPr>
        </p:nvSpPr>
        <p:spPr/>
        <p:txBody>
          <a:bodyPr/>
          <a:lstStyle/>
          <a:p>
            <a:r>
              <a:rPr lang="en-US" b="1" dirty="0"/>
              <a:t>AMANAH’S ODYSSEY I  CALL TO ADVENTURE: 2008-2012</a:t>
            </a:r>
            <a:endParaRPr lang="en-US" dirty="0"/>
          </a:p>
        </p:txBody>
      </p:sp>
      <p:pic>
        <p:nvPicPr>
          <p:cNvPr id="4" name="image178.jpg">
            <a:extLst>
              <a:ext uri="{FF2B5EF4-FFF2-40B4-BE49-F238E27FC236}">
                <a16:creationId xmlns:a16="http://schemas.microsoft.com/office/drawing/2014/main" id="{0BEA903B-86F5-4A44-8D22-B57CE250100F}"/>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2275281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012CE-2BFE-0B4F-A95A-218225A9B636}"/>
              </a:ext>
            </a:extLst>
          </p:cNvPr>
          <p:cNvSpPr>
            <a:spLocks noGrp="1"/>
          </p:cNvSpPr>
          <p:nvPr>
            <p:ph type="title"/>
          </p:nvPr>
        </p:nvSpPr>
        <p:spPr/>
        <p:txBody>
          <a:bodyPr>
            <a:normAutofit fontScale="90000"/>
          </a:bodyPr>
          <a:lstStyle/>
          <a:p>
            <a:r>
              <a:rPr lang="en-US" b="1" dirty="0"/>
              <a:t>AMANAH’S ODYSSEY I CALL TO ADVENTURE: MONACO MORPHED INTO EASTERN AIIB Asian Infrastructure Investment Bank (AIIB) 2012</a:t>
            </a:r>
            <a:br>
              <a:rPr lang="en-US" b="1" dirty="0"/>
            </a:br>
            <a:endParaRPr lang="en-US" dirty="0"/>
          </a:p>
        </p:txBody>
      </p:sp>
      <p:sp>
        <p:nvSpPr>
          <p:cNvPr id="4" name="Content Placeholder 3">
            <a:extLst>
              <a:ext uri="{FF2B5EF4-FFF2-40B4-BE49-F238E27FC236}">
                <a16:creationId xmlns:a16="http://schemas.microsoft.com/office/drawing/2014/main" id="{03A393ED-F32C-4840-B56B-D2BE5AC74931}"/>
              </a:ext>
            </a:extLst>
          </p:cNvPr>
          <p:cNvSpPr>
            <a:spLocks noGrp="1"/>
          </p:cNvSpPr>
          <p:nvPr>
            <p:ph idx="1"/>
          </p:nvPr>
        </p:nvSpPr>
        <p:spPr>
          <a:xfrm>
            <a:off x="677334" y="2299134"/>
            <a:ext cx="22403436" cy="8504500"/>
          </a:xfrm>
        </p:spPr>
        <p:txBody>
          <a:bodyPr/>
          <a:lstStyle/>
          <a:p>
            <a:endParaRPr lang="en-US" dirty="0"/>
          </a:p>
          <a:p>
            <a:endParaRPr lang="en-US" dirty="0"/>
          </a:p>
          <a:p>
            <a:endParaRPr lang="en-US" dirty="0"/>
          </a:p>
        </p:txBody>
      </p:sp>
      <p:pic>
        <p:nvPicPr>
          <p:cNvPr id="2054" name="Picture 6" descr="Image result for AIIB Bank Image">
            <a:extLst>
              <a:ext uri="{FF2B5EF4-FFF2-40B4-BE49-F238E27FC236}">
                <a16:creationId xmlns:a16="http://schemas.microsoft.com/office/drawing/2014/main" id="{77C7A625-9B3F-A445-8C38-EED5C4000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2653144"/>
            <a:ext cx="7513782" cy="38642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AIIB Bank Image">
            <a:extLst>
              <a:ext uri="{FF2B5EF4-FFF2-40B4-BE49-F238E27FC236}">
                <a16:creationId xmlns:a16="http://schemas.microsoft.com/office/drawing/2014/main" id="{8FC2F8A9-5C0C-CD4C-BF20-77C26FF7D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3103418"/>
            <a:ext cx="3327400" cy="354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161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B2F0-D2C0-4449-8CCC-F885C586710D}"/>
              </a:ext>
            </a:extLst>
          </p:cNvPr>
          <p:cNvSpPr>
            <a:spLocks noGrp="1"/>
          </p:cNvSpPr>
          <p:nvPr>
            <p:ph type="title"/>
          </p:nvPr>
        </p:nvSpPr>
        <p:spPr/>
        <p:txBody>
          <a:bodyPr>
            <a:normAutofit fontScale="90000"/>
          </a:bodyPr>
          <a:lstStyle/>
          <a:p>
            <a:r>
              <a:rPr lang="en-US" dirty="0"/>
              <a:t>AMANAH’S ODYSSEY I | CALL TO ADVENTURE: AFFIDAVITS, LIENS, CEASE &amp; DESIST ORDERS 2012</a:t>
            </a:r>
          </a:p>
        </p:txBody>
      </p:sp>
      <p:sp>
        <p:nvSpPr>
          <p:cNvPr id="3" name="Content Placeholder 2">
            <a:extLst>
              <a:ext uri="{FF2B5EF4-FFF2-40B4-BE49-F238E27FC236}">
                <a16:creationId xmlns:a16="http://schemas.microsoft.com/office/drawing/2014/main" id="{C594EDE0-5A0F-7845-9D34-F96545FD9FB1}"/>
              </a:ext>
            </a:extLst>
          </p:cNvPr>
          <p:cNvSpPr>
            <a:spLocks noGrp="1"/>
          </p:cNvSpPr>
          <p:nvPr>
            <p:ph idx="1"/>
          </p:nvPr>
        </p:nvSpPr>
        <p:spPr/>
        <p:txBody>
          <a:bodyPr>
            <a:noAutofit/>
          </a:bodyPr>
          <a:lstStyle/>
          <a:p>
            <a:r>
              <a:rPr lang="en-US" sz="2800" dirty="0"/>
              <a:t>International businessmen, Neil Keenan filed individual Financial Liens with Cease and Desist Orders against the </a:t>
            </a:r>
            <a:r>
              <a:rPr lang="en-US" sz="2800" b="1" dirty="0">
                <a:hlinkClick r:id="rId2"/>
              </a:rPr>
              <a:t>12 Federal Reserve banks</a:t>
            </a:r>
            <a:r>
              <a:rPr lang="en-US" sz="2800" dirty="0"/>
              <a:t>, the </a:t>
            </a:r>
            <a:r>
              <a:rPr lang="en-US" sz="2800" b="1" dirty="0">
                <a:hlinkClick r:id="rId3"/>
              </a:rPr>
              <a:t>BIS</a:t>
            </a:r>
            <a:r>
              <a:rPr lang="en-US" sz="2800" dirty="0"/>
              <a:t>, the </a:t>
            </a:r>
            <a:r>
              <a:rPr lang="en-US" sz="2800" b="1" dirty="0">
                <a:hlinkClick r:id="rId4"/>
              </a:rPr>
              <a:t>European Central Bank</a:t>
            </a:r>
            <a:r>
              <a:rPr lang="en-US" sz="2800" dirty="0"/>
              <a:t>, the </a:t>
            </a:r>
            <a:r>
              <a:rPr lang="en-US" sz="2800" b="1" dirty="0">
                <a:hlinkClick r:id="rId5"/>
              </a:rPr>
              <a:t>National Bank of Belgium</a:t>
            </a:r>
            <a:r>
              <a:rPr lang="en-US" sz="2800" dirty="0"/>
              <a:t>, the </a:t>
            </a:r>
            <a:r>
              <a:rPr lang="en-US" sz="2800" b="1" dirty="0">
                <a:hlinkClick r:id="rId6"/>
              </a:rPr>
              <a:t>Bank of England</a:t>
            </a:r>
            <a:r>
              <a:rPr lang="en-US" sz="2800" dirty="0"/>
              <a:t>, the </a:t>
            </a:r>
            <a:r>
              <a:rPr lang="en-US" sz="2800" b="1" dirty="0">
                <a:hlinkClick r:id="rId7"/>
              </a:rPr>
              <a:t>Deutsche Bundesbank</a:t>
            </a:r>
            <a:r>
              <a:rPr lang="en-US" sz="2800" dirty="0"/>
              <a:t>, the </a:t>
            </a:r>
            <a:r>
              <a:rPr lang="en-US" sz="2800" b="1" dirty="0">
                <a:hlinkClick r:id="rId8"/>
              </a:rPr>
              <a:t>Bank of France</a:t>
            </a:r>
            <a:r>
              <a:rPr lang="en-US" sz="2800" dirty="0"/>
              <a:t>, the </a:t>
            </a:r>
            <a:r>
              <a:rPr lang="en-US" sz="2800" b="1" dirty="0">
                <a:hlinkClick r:id="rId9"/>
              </a:rPr>
              <a:t>Banca D’Italia</a:t>
            </a:r>
            <a:r>
              <a:rPr lang="en-US" sz="2800" dirty="0"/>
              <a:t>, the </a:t>
            </a:r>
            <a:r>
              <a:rPr lang="en-US" sz="2800" b="1" dirty="0">
                <a:hlinkClick r:id="rId10"/>
              </a:rPr>
              <a:t>Bank of Japan</a:t>
            </a:r>
            <a:r>
              <a:rPr lang="en-US" sz="2800" dirty="0"/>
              <a:t>, the </a:t>
            </a:r>
            <a:r>
              <a:rPr lang="en-US" sz="2800" dirty="0">
                <a:hlinkClick r:id="rId11"/>
              </a:rPr>
              <a:t>De Nederlandsche Bank</a:t>
            </a:r>
            <a:r>
              <a:rPr lang="en-US" sz="2800" dirty="0"/>
              <a:t>, as well as a </a:t>
            </a:r>
            <a:r>
              <a:rPr lang="en-US" sz="2800" b="1" dirty="0">
                <a:hlinkClick r:id="rId12"/>
              </a:rPr>
              <a:t>cease and desist against the United Bank of Switzerland and the BIS</a:t>
            </a:r>
            <a:r>
              <a:rPr lang="en-US" sz="2800" dirty="0"/>
              <a:t>. </a:t>
            </a:r>
          </a:p>
        </p:txBody>
      </p:sp>
    </p:spTree>
    <p:extLst>
      <p:ext uri="{BB962C8B-B14F-4D97-AF65-F5344CB8AC3E}">
        <p14:creationId xmlns:p14="http://schemas.microsoft.com/office/powerpoint/2010/main" val="34676989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7F841-C998-3548-8E8D-9D1418EA75BA}"/>
              </a:ext>
            </a:extLst>
          </p:cNvPr>
          <p:cNvSpPr>
            <a:spLocks noGrp="1"/>
          </p:cNvSpPr>
          <p:nvPr>
            <p:ph type="title"/>
          </p:nvPr>
        </p:nvSpPr>
        <p:spPr>
          <a:xfrm>
            <a:off x="677334" y="609600"/>
            <a:ext cx="8596668" cy="1073426"/>
          </a:xfrm>
        </p:spPr>
        <p:txBody>
          <a:bodyPr>
            <a:normAutofit fontScale="90000"/>
          </a:bodyPr>
          <a:lstStyle/>
          <a:p>
            <a:r>
              <a:rPr lang="en-US" dirty="0"/>
              <a:t>AMANAH’S ODYSSEY I | CALL TO ADVENTURE: AFFIDAVITS, LIENS, CEASE &amp; DESIST ORDERS </a:t>
            </a:r>
          </a:p>
        </p:txBody>
      </p:sp>
      <p:sp>
        <p:nvSpPr>
          <p:cNvPr id="3" name="Content Placeholder 2">
            <a:extLst>
              <a:ext uri="{FF2B5EF4-FFF2-40B4-BE49-F238E27FC236}">
                <a16:creationId xmlns:a16="http://schemas.microsoft.com/office/drawing/2014/main" id="{E049BBBC-8E28-4E48-8009-B29096E29802}"/>
              </a:ext>
            </a:extLst>
          </p:cNvPr>
          <p:cNvSpPr>
            <a:spLocks noGrp="1"/>
          </p:cNvSpPr>
          <p:nvPr>
            <p:ph idx="1"/>
          </p:nvPr>
        </p:nvSpPr>
        <p:spPr>
          <a:xfrm>
            <a:off x="677334" y="1789528"/>
            <a:ext cx="8596668" cy="4916072"/>
          </a:xfrm>
        </p:spPr>
        <p:txBody>
          <a:bodyPr>
            <a:normAutofit fontScale="25000" lnSpcReduction="20000"/>
          </a:bodyPr>
          <a:lstStyle/>
          <a:p>
            <a:r>
              <a:rPr lang="en-US" sz="7200" b="1" dirty="0"/>
              <a:t>This</a:t>
            </a:r>
            <a:r>
              <a:rPr lang="en-US" sz="7200" dirty="0"/>
              <a:t> </a:t>
            </a:r>
            <a:r>
              <a:rPr lang="en-US" sz="7200" b="1" dirty="0"/>
              <a:t>Cease and Desist Order</a:t>
            </a:r>
            <a:r>
              <a:rPr lang="en-US" sz="7200" dirty="0"/>
              <a:t> </a:t>
            </a:r>
            <a:r>
              <a:rPr lang="en-US" sz="7200" b="1" dirty="0"/>
              <a:t>is issued and effective from this 5</a:t>
            </a:r>
            <a:r>
              <a:rPr lang="en-US" sz="7200" b="1" baseline="30000" dirty="0"/>
              <a:t>th</a:t>
            </a:r>
            <a:r>
              <a:rPr lang="en-US" sz="7200" b="1" dirty="0"/>
              <a:t> Day of January 2012 to all Parties specifically nominated and stated below:</a:t>
            </a:r>
            <a:endParaRPr lang="en-US" sz="6000" dirty="0"/>
          </a:p>
          <a:p>
            <a:r>
              <a:rPr lang="en-US" sz="4200" dirty="0"/>
              <a:t>* </a:t>
            </a:r>
            <a:r>
              <a:rPr lang="en-US" sz="4200" b="1" dirty="0"/>
              <a:t>ACKERMANN, Josef / DEUTSCHE BANK </a:t>
            </a:r>
            <a:endParaRPr lang="en-US" sz="4200" dirty="0"/>
          </a:p>
          <a:p>
            <a:r>
              <a:rPr lang="en-US" sz="4200" dirty="0"/>
              <a:t>* </a:t>
            </a:r>
            <a:r>
              <a:rPr lang="en-US" sz="4200" b="1" dirty="0"/>
              <a:t>BAN Ki-MOON, Secretary-General United Nations</a:t>
            </a:r>
            <a:endParaRPr lang="en-US" sz="4200" dirty="0"/>
          </a:p>
          <a:p>
            <a:r>
              <a:rPr lang="en-US" sz="4200" dirty="0"/>
              <a:t>* </a:t>
            </a:r>
            <a:r>
              <a:rPr lang="en-US" sz="4200" b="1" dirty="0"/>
              <a:t>BANK FOR INTERNATIONAL SETTLEMENTS (BIS)</a:t>
            </a:r>
            <a:endParaRPr lang="en-US" sz="4200" dirty="0"/>
          </a:p>
          <a:p>
            <a:r>
              <a:rPr lang="en-US" sz="4200" dirty="0"/>
              <a:t>* </a:t>
            </a:r>
            <a:r>
              <a:rPr lang="en-US" sz="4200" b="1" dirty="0"/>
              <a:t>BARCLAYS GROUP, London and Worldwide.</a:t>
            </a:r>
            <a:endParaRPr lang="en-US" sz="4200" dirty="0"/>
          </a:p>
          <a:p>
            <a:r>
              <a:rPr lang="en-US" sz="4200" dirty="0"/>
              <a:t>* </a:t>
            </a:r>
            <a:r>
              <a:rPr lang="en-US" sz="4200" b="1" dirty="0"/>
              <a:t>BAROSSO, José Manuel D., President of the European Commission</a:t>
            </a:r>
            <a:endParaRPr lang="en-US" sz="4200" dirty="0"/>
          </a:p>
          <a:p>
            <a:r>
              <a:rPr lang="en-US" sz="4200" dirty="0"/>
              <a:t>* </a:t>
            </a:r>
            <a:r>
              <a:rPr lang="en-US" sz="4200" b="1" dirty="0"/>
              <a:t>BERLUSCONI, Sylvio, former Prime Minister of Italy</a:t>
            </a:r>
            <a:endParaRPr lang="en-US" sz="4200" dirty="0"/>
          </a:p>
          <a:p>
            <a:r>
              <a:rPr lang="en-US" sz="4200" dirty="0"/>
              <a:t>* </a:t>
            </a:r>
            <a:r>
              <a:rPr lang="en-US" sz="4200" b="1" dirty="0"/>
              <a:t>BERNANKE, Ben S., Chairman of the Board of Governors of the Federal Reserve</a:t>
            </a:r>
            <a:endParaRPr lang="en-US" sz="4200" dirty="0"/>
          </a:p>
          <a:p>
            <a:r>
              <a:rPr lang="en-US" sz="4200" dirty="0"/>
              <a:t>* </a:t>
            </a:r>
            <a:r>
              <a:rPr lang="en-US" sz="4200" b="1" dirty="0"/>
              <a:t>BLAIR, Tony A.C.L., former Prime Minister of the United Kingdom</a:t>
            </a:r>
            <a:endParaRPr lang="en-US" sz="4200" dirty="0"/>
          </a:p>
          <a:p>
            <a:r>
              <a:rPr lang="en-US" sz="4200" dirty="0"/>
              <a:t>* </a:t>
            </a:r>
            <a:r>
              <a:rPr lang="en-US" sz="4200" b="1" dirty="0"/>
              <a:t>BLANKFEIN, Lloyd C. / GOLDMAN SACHS</a:t>
            </a:r>
            <a:endParaRPr lang="en-US" sz="4200" dirty="0"/>
          </a:p>
          <a:p>
            <a:r>
              <a:rPr lang="en-US" sz="4200" dirty="0"/>
              <a:t>* </a:t>
            </a:r>
            <a:r>
              <a:rPr lang="en-US" sz="4200" b="1" dirty="0"/>
              <a:t>BUSH Sr., George H.W., 41</a:t>
            </a:r>
            <a:r>
              <a:rPr lang="en-US" sz="4200" b="1" baseline="30000" dirty="0"/>
              <a:t>st</a:t>
            </a:r>
            <a:r>
              <a:rPr lang="en-US" sz="4200" b="1" dirty="0"/>
              <a:t> President of the United States of America</a:t>
            </a:r>
            <a:endParaRPr lang="en-US" sz="4200" dirty="0"/>
          </a:p>
          <a:p>
            <a:r>
              <a:rPr lang="en-US" sz="4200" dirty="0"/>
              <a:t>* </a:t>
            </a:r>
            <a:r>
              <a:rPr lang="en-US" sz="4200" b="1" dirty="0"/>
              <a:t>BUSH Jr., George W., 43</a:t>
            </a:r>
            <a:r>
              <a:rPr lang="en-US" sz="4200" b="1" baseline="30000" dirty="0"/>
              <a:t>rd</a:t>
            </a:r>
            <a:r>
              <a:rPr lang="en-US" sz="4200" b="1" dirty="0"/>
              <a:t> President of the United States of America</a:t>
            </a:r>
            <a:endParaRPr lang="en-US" sz="4200" dirty="0"/>
          </a:p>
          <a:p>
            <a:r>
              <a:rPr lang="en-US" sz="4200" dirty="0"/>
              <a:t>* </a:t>
            </a:r>
            <a:r>
              <a:rPr lang="en-US" sz="4200" b="1" dirty="0"/>
              <a:t>CAMERON, David W.D., Prime Minister of the United Kingdom</a:t>
            </a:r>
            <a:endParaRPr lang="en-US" sz="4200" dirty="0"/>
          </a:p>
          <a:p>
            <a:r>
              <a:rPr lang="en-US" sz="4200" dirty="0"/>
              <a:t>* </a:t>
            </a:r>
            <a:r>
              <a:rPr lang="en-US" sz="4200" b="1" dirty="0"/>
              <a:t>CLINTON, Hillary D.R., United States Secretary of State</a:t>
            </a:r>
            <a:endParaRPr lang="en-US" sz="4200" dirty="0"/>
          </a:p>
          <a:p>
            <a:r>
              <a:rPr lang="en-US" sz="4200" dirty="0"/>
              <a:t>* </a:t>
            </a:r>
            <a:r>
              <a:rPr lang="en-US" sz="4200" b="1" dirty="0"/>
              <a:t>CREDIT SUISSE (CS)</a:t>
            </a:r>
            <a:endParaRPr lang="en-US" sz="4200" dirty="0"/>
          </a:p>
          <a:p>
            <a:r>
              <a:rPr lang="en-US" sz="4200" dirty="0"/>
              <a:t>* </a:t>
            </a:r>
            <a:r>
              <a:rPr lang="en-US" sz="4200" b="1" dirty="0"/>
              <a:t>DAVIGNON, Étienne F.J., former vice-president European Commission</a:t>
            </a:r>
            <a:endParaRPr lang="en-US" sz="4200" dirty="0"/>
          </a:p>
          <a:p>
            <a:r>
              <a:rPr lang="en-US" sz="4200" dirty="0"/>
              <a:t>* </a:t>
            </a:r>
            <a:r>
              <a:rPr lang="en-US" sz="4200" b="1" dirty="0"/>
              <a:t>DIMON, James / JP MORGAN</a:t>
            </a:r>
            <a:endParaRPr lang="en-US" sz="4200" dirty="0"/>
          </a:p>
          <a:p>
            <a:endParaRPr lang="en-US" dirty="0"/>
          </a:p>
        </p:txBody>
      </p:sp>
    </p:spTree>
    <p:extLst>
      <p:ext uri="{BB962C8B-B14F-4D97-AF65-F5344CB8AC3E}">
        <p14:creationId xmlns:p14="http://schemas.microsoft.com/office/powerpoint/2010/main" val="14807300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259A0-1603-A946-9A39-A3CFF5325618}"/>
              </a:ext>
            </a:extLst>
          </p:cNvPr>
          <p:cNvSpPr>
            <a:spLocks noGrp="1"/>
          </p:cNvSpPr>
          <p:nvPr>
            <p:ph type="title"/>
          </p:nvPr>
        </p:nvSpPr>
        <p:spPr>
          <a:xfrm>
            <a:off x="677334" y="609600"/>
            <a:ext cx="8596668" cy="1126435"/>
          </a:xfrm>
        </p:spPr>
        <p:txBody>
          <a:bodyPr>
            <a:normAutofit fontScale="90000"/>
          </a:bodyPr>
          <a:lstStyle/>
          <a:p>
            <a:r>
              <a:rPr lang="en-US" dirty="0"/>
              <a:t>AMANAH’S ODYSSEY I | CALL TO ADVENTURE: AFFIDAVITS, LIENS, CEASE &amp; DESIST ORDERS</a:t>
            </a:r>
          </a:p>
        </p:txBody>
      </p:sp>
      <p:sp>
        <p:nvSpPr>
          <p:cNvPr id="3" name="Content Placeholder 2">
            <a:extLst>
              <a:ext uri="{FF2B5EF4-FFF2-40B4-BE49-F238E27FC236}">
                <a16:creationId xmlns:a16="http://schemas.microsoft.com/office/drawing/2014/main" id="{42B17590-3A0E-0F48-8D6A-E83DE30511C3}"/>
              </a:ext>
            </a:extLst>
          </p:cNvPr>
          <p:cNvSpPr>
            <a:spLocks noGrp="1"/>
          </p:cNvSpPr>
          <p:nvPr>
            <p:ph idx="1"/>
          </p:nvPr>
        </p:nvSpPr>
        <p:spPr>
          <a:xfrm>
            <a:off x="677334" y="1855789"/>
            <a:ext cx="8596668" cy="4863063"/>
          </a:xfrm>
        </p:spPr>
        <p:txBody>
          <a:bodyPr>
            <a:normAutofit fontScale="25000" lnSpcReduction="20000"/>
          </a:bodyPr>
          <a:lstStyle/>
          <a:p>
            <a:r>
              <a:rPr lang="en-US" sz="7200" b="1" dirty="0"/>
              <a:t>This Cease and Desist Order is issued and effective from this 5</a:t>
            </a:r>
            <a:r>
              <a:rPr lang="en-US" sz="7200" b="1" baseline="30000" dirty="0"/>
              <a:t>th</a:t>
            </a:r>
            <a:r>
              <a:rPr lang="en-US" sz="7200" b="1" dirty="0"/>
              <a:t> Day of January 2012 to all Parties specifically nominated and stated below:</a:t>
            </a:r>
            <a:endParaRPr lang="en-US" sz="7200" dirty="0"/>
          </a:p>
          <a:p>
            <a:r>
              <a:rPr lang="en-US" sz="4200" b="1" dirty="0"/>
              <a:t>DRAGHI, Mario, President of the European Central Bank (/ex-GOLDMAN SACHS)</a:t>
            </a:r>
            <a:endParaRPr lang="en-US" sz="4200" dirty="0"/>
          </a:p>
          <a:p>
            <a:r>
              <a:rPr lang="en-US" sz="4200" dirty="0"/>
              <a:t>* </a:t>
            </a:r>
            <a:r>
              <a:rPr lang="en-US" sz="4200" b="1" dirty="0"/>
              <a:t>EMANUEL, Rahm I., Mayor of Chicago</a:t>
            </a:r>
            <a:endParaRPr lang="en-US" sz="4200" dirty="0"/>
          </a:p>
          <a:p>
            <a:r>
              <a:rPr lang="en-US" sz="4200" dirty="0"/>
              <a:t>* </a:t>
            </a:r>
            <a:r>
              <a:rPr lang="en-US" sz="4200" b="1" dirty="0"/>
              <a:t>FEDERAL RESERVE SYSTEM and all CENTRAL BANKS</a:t>
            </a:r>
            <a:endParaRPr lang="en-US" sz="4200" dirty="0"/>
          </a:p>
          <a:p>
            <a:r>
              <a:rPr lang="en-US" sz="4200" dirty="0"/>
              <a:t>* </a:t>
            </a:r>
            <a:r>
              <a:rPr lang="en-US" sz="4200" b="1" dirty="0"/>
              <a:t>GEITHNER, Timothy F., United States Secretary of the Treasury  </a:t>
            </a:r>
            <a:endParaRPr lang="en-US" sz="4200" dirty="0"/>
          </a:p>
          <a:p>
            <a:r>
              <a:rPr lang="en-US" sz="4200" dirty="0"/>
              <a:t>* </a:t>
            </a:r>
            <a:r>
              <a:rPr lang="en-US" sz="4200" b="1" dirty="0"/>
              <a:t>GREENSPAN, Alan, 13</a:t>
            </a:r>
            <a:r>
              <a:rPr lang="en-US" sz="4200" b="1" baseline="30000" dirty="0"/>
              <a:t>th</a:t>
            </a:r>
            <a:r>
              <a:rPr lang="en-US" sz="4200" b="1" dirty="0"/>
              <a:t> Chairman of the Board of Governors of the Federal Reserve</a:t>
            </a:r>
            <a:endParaRPr lang="en-US" sz="4200" dirty="0"/>
          </a:p>
          <a:p>
            <a:r>
              <a:rPr lang="en-US" sz="4200" dirty="0"/>
              <a:t>* </a:t>
            </a:r>
            <a:r>
              <a:rPr lang="en-US" sz="4200" b="1" dirty="0"/>
              <a:t>HSBC GROUP</a:t>
            </a:r>
            <a:endParaRPr lang="en-US" sz="4200" dirty="0"/>
          </a:p>
          <a:p>
            <a:r>
              <a:rPr lang="en-US" sz="4200" dirty="0"/>
              <a:t>* </a:t>
            </a:r>
            <a:r>
              <a:rPr lang="en-US" sz="4200" b="1" dirty="0"/>
              <a:t>INTERNATIONAL MONETARY FUND (IMF)</a:t>
            </a:r>
            <a:endParaRPr lang="en-US" sz="4200" dirty="0"/>
          </a:p>
          <a:p>
            <a:r>
              <a:rPr lang="en-US" sz="4200" dirty="0"/>
              <a:t>* </a:t>
            </a:r>
            <a:r>
              <a:rPr lang="en-US" sz="4200" b="1" dirty="0"/>
              <a:t>KISSINGER, Henry A.</a:t>
            </a:r>
            <a:endParaRPr lang="en-US" sz="4200" dirty="0"/>
          </a:p>
          <a:p>
            <a:r>
              <a:rPr lang="en-US" sz="4200" dirty="0"/>
              <a:t>* </a:t>
            </a:r>
            <a:r>
              <a:rPr lang="en-US" sz="4200" b="1" dirty="0"/>
              <a:t>MONTI, Mario, Prime Minister of Italy (/ex-GOLDMAN SACHS)</a:t>
            </a:r>
            <a:endParaRPr lang="en-US" sz="4200" dirty="0"/>
          </a:p>
          <a:p>
            <a:r>
              <a:rPr lang="en-US" sz="4200" dirty="0"/>
              <a:t>* </a:t>
            </a:r>
            <a:r>
              <a:rPr lang="en-US" sz="4200" b="1" dirty="0"/>
              <a:t>NETANYAHU, Benjamin “Bibi”, Prime Minister of Israel</a:t>
            </a:r>
            <a:endParaRPr lang="en-US" sz="4200" dirty="0"/>
          </a:p>
          <a:p>
            <a:r>
              <a:rPr lang="en-US" sz="4200" dirty="0"/>
              <a:t>* </a:t>
            </a:r>
            <a:r>
              <a:rPr lang="en-US" sz="4200" b="1" dirty="0"/>
              <a:t>PAPADEMOS, Lucas, Prime Minister of Greece (/ex-GOLDMAN SACHS)</a:t>
            </a:r>
            <a:endParaRPr lang="en-US" sz="4200" dirty="0"/>
          </a:p>
          <a:p>
            <a:r>
              <a:rPr lang="en-US" sz="4200" dirty="0"/>
              <a:t>* </a:t>
            </a:r>
            <a:r>
              <a:rPr lang="en-US" sz="4200" b="1" dirty="0"/>
              <a:t>PAULSON, Henry “Hank” M., former United States Secretary of the Treasury (74</a:t>
            </a:r>
            <a:r>
              <a:rPr lang="en-US" sz="4200" b="1" baseline="30000" dirty="0"/>
              <a:t>th</a:t>
            </a:r>
            <a:r>
              <a:rPr lang="en-US" sz="4200" b="1" dirty="0"/>
              <a:t>)  </a:t>
            </a:r>
            <a:endParaRPr lang="en-US" sz="4200" dirty="0"/>
          </a:p>
          <a:p>
            <a:r>
              <a:rPr lang="en-US" sz="4200" dirty="0"/>
              <a:t>* </a:t>
            </a:r>
            <a:r>
              <a:rPr lang="en-US" sz="4200" b="1" dirty="0"/>
              <a:t>QUEEN ELIZABETH II. / HOUSE of WINDSOR, The </a:t>
            </a:r>
            <a:r>
              <a:rPr lang="en-US" sz="4200" b="1" dirty="0">
                <a:hlinkClick r:id="rId2"/>
              </a:rPr>
              <a:t>United Kingdom</a:t>
            </a:r>
            <a:r>
              <a:rPr lang="en-US" sz="4200" b="1" dirty="0"/>
              <a:t> &amp; </a:t>
            </a:r>
            <a:r>
              <a:rPr lang="en-US" sz="4200" b="1" dirty="0">
                <a:hlinkClick r:id="rId3"/>
              </a:rPr>
              <a:t>Commonwealth</a:t>
            </a:r>
            <a:endParaRPr lang="en-US" sz="4200" dirty="0"/>
          </a:p>
          <a:p>
            <a:r>
              <a:rPr lang="en-US" sz="4200" dirty="0"/>
              <a:t>* </a:t>
            </a:r>
            <a:r>
              <a:rPr lang="en-US" sz="4200" b="1" dirty="0"/>
              <a:t>QUEEN BEATRIX / HUIS van ORANJE, The Netherlands</a:t>
            </a:r>
            <a:endParaRPr lang="en-US" sz="4200" dirty="0"/>
          </a:p>
          <a:p>
            <a:r>
              <a:rPr lang="en-US" sz="4200" dirty="0"/>
              <a:t>* </a:t>
            </a:r>
            <a:r>
              <a:rPr lang="en-US" sz="4200" b="1" dirty="0"/>
              <a:t>ROCKEFELLER, David Sr.</a:t>
            </a:r>
            <a:endParaRPr lang="en-US" sz="4200" dirty="0"/>
          </a:p>
          <a:p>
            <a:r>
              <a:rPr lang="en-US" sz="4200" dirty="0"/>
              <a:t>* </a:t>
            </a:r>
            <a:r>
              <a:rPr lang="en-US" sz="4200" b="1" dirty="0"/>
              <a:t>ROCKEFELLER, John “Jay” D. IV</a:t>
            </a:r>
            <a:endParaRPr lang="en-US" sz="4200" dirty="0"/>
          </a:p>
          <a:p>
            <a:endParaRPr lang="en-US" sz="4000" dirty="0"/>
          </a:p>
          <a:p>
            <a:endParaRPr lang="en-US" dirty="0"/>
          </a:p>
        </p:txBody>
      </p:sp>
    </p:spTree>
    <p:extLst>
      <p:ext uri="{BB962C8B-B14F-4D97-AF65-F5344CB8AC3E}">
        <p14:creationId xmlns:p14="http://schemas.microsoft.com/office/powerpoint/2010/main" val="2408377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333D9-8CFA-7740-9676-E9510B7A25E6}"/>
              </a:ext>
            </a:extLst>
          </p:cNvPr>
          <p:cNvSpPr>
            <a:spLocks noGrp="1"/>
          </p:cNvSpPr>
          <p:nvPr>
            <p:ph type="title"/>
          </p:nvPr>
        </p:nvSpPr>
        <p:spPr>
          <a:xfrm>
            <a:off x="677334" y="609600"/>
            <a:ext cx="8596668" cy="1073426"/>
          </a:xfrm>
        </p:spPr>
        <p:txBody>
          <a:bodyPr>
            <a:normAutofit fontScale="90000"/>
          </a:bodyPr>
          <a:lstStyle/>
          <a:p>
            <a:r>
              <a:rPr lang="en-US" dirty="0"/>
              <a:t>AMANAH’S ODYSSEY I | CALL TO ADVENTURE: AFFIDAVITS, LIENS, CEASE &amp; DESIST ORDERS</a:t>
            </a:r>
          </a:p>
        </p:txBody>
      </p:sp>
      <p:sp>
        <p:nvSpPr>
          <p:cNvPr id="4" name="Content Placeholder 3">
            <a:extLst>
              <a:ext uri="{FF2B5EF4-FFF2-40B4-BE49-F238E27FC236}">
                <a16:creationId xmlns:a16="http://schemas.microsoft.com/office/drawing/2014/main" id="{A36A00BB-C290-0346-94D4-A504769C19A5}"/>
              </a:ext>
            </a:extLst>
          </p:cNvPr>
          <p:cNvSpPr>
            <a:spLocks noGrp="1"/>
          </p:cNvSpPr>
          <p:nvPr>
            <p:ph idx="1"/>
          </p:nvPr>
        </p:nvSpPr>
        <p:spPr>
          <a:xfrm>
            <a:off x="571316" y="1789528"/>
            <a:ext cx="8596668" cy="4226959"/>
          </a:xfrm>
        </p:spPr>
        <p:txBody>
          <a:bodyPr>
            <a:normAutofit fontScale="25000" lnSpcReduction="20000"/>
          </a:bodyPr>
          <a:lstStyle/>
          <a:p>
            <a:r>
              <a:rPr lang="en-US" sz="7200" b="1" dirty="0"/>
              <a:t>This</a:t>
            </a:r>
            <a:r>
              <a:rPr lang="en-US" sz="7200" dirty="0"/>
              <a:t> </a:t>
            </a:r>
            <a:r>
              <a:rPr lang="en-US" sz="7200" b="1" dirty="0"/>
              <a:t>Cease and Desist Order</a:t>
            </a:r>
            <a:r>
              <a:rPr lang="en-US" sz="7200" dirty="0"/>
              <a:t> </a:t>
            </a:r>
            <a:r>
              <a:rPr lang="en-US" sz="7200" b="1" dirty="0"/>
              <a:t>is issued and effective from this 5</a:t>
            </a:r>
            <a:r>
              <a:rPr lang="en-US" sz="7200" b="1" baseline="30000" dirty="0"/>
              <a:t>th</a:t>
            </a:r>
            <a:r>
              <a:rPr lang="en-US" sz="7200" b="1" dirty="0"/>
              <a:t> Day of January 2012 to all Parties specifically nominated and stated below:</a:t>
            </a:r>
            <a:endParaRPr lang="en-US" sz="7200" dirty="0"/>
          </a:p>
          <a:p>
            <a:r>
              <a:rPr lang="en-US" sz="4200" b="1" dirty="0"/>
              <a:t>ROMNEY, W. Mitt</a:t>
            </a:r>
            <a:endParaRPr lang="en-US" sz="4200" dirty="0"/>
          </a:p>
          <a:p>
            <a:r>
              <a:rPr lang="en-US" sz="4200" dirty="0"/>
              <a:t>* </a:t>
            </a:r>
            <a:r>
              <a:rPr lang="en-US" sz="4200" b="1" dirty="0"/>
              <a:t>ROMPUY van, Herman A., President of the European Council</a:t>
            </a:r>
            <a:endParaRPr lang="en-US" sz="4200" dirty="0"/>
          </a:p>
          <a:p>
            <a:r>
              <a:rPr lang="en-US" sz="4200" dirty="0"/>
              <a:t>* </a:t>
            </a:r>
            <a:r>
              <a:rPr lang="en-US" sz="4200" b="1" dirty="0"/>
              <a:t>ROTHSCHILD de, Evelyn R.A.</a:t>
            </a:r>
            <a:endParaRPr lang="en-US" sz="4200" dirty="0"/>
          </a:p>
          <a:p>
            <a:r>
              <a:rPr lang="en-US" sz="4200" dirty="0"/>
              <a:t>* </a:t>
            </a:r>
            <a:r>
              <a:rPr lang="en-US" sz="4200" b="1" dirty="0"/>
              <a:t>ROTHSCHILD de, David M.</a:t>
            </a:r>
            <a:endParaRPr lang="en-US" sz="4200" dirty="0"/>
          </a:p>
          <a:p>
            <a:r>
              <a:rPr lang="en-US" sz="4200" dirty="0"/>
              <a:t>* </a:t>
            </a:r>
            <a:r>
              <a:rPr lang="en-US" sz="4200" b="1" dirty="0"/>
              <a:t>RUBIN, Robert E., former United States Secretary of the Treasury (70</a:t>
            </a:r>
            <a:r>
              <a:rPr lang="en-US" sz="4200" b="1" baseline="30000" dirty="0"/>
              <a:t>th</a:t>
            </a:r>
            <a:r>
              <a:rPr lang="en-US" sz="4200" b="1" dirty="0"/>
              <a:t>)  </a:t>
            </a:r>
            <a:endParaRPr lang="en-US" sz="4200" dirty="0"/>
          </a:p>
          <a:p>
            <a:r>
              <a:rPr lang="en-US" sz="4200" dirty="0"/>
              <a:t>* </a:t>
            </a:r>
            <a:r>
              <a:rPr lang="en-US" sz="4200" b="1" dirty="0"/>
              <a:t>SARKOZY, Nicolas, President French Republic  </a:t>
            </a:r>
            <a:endParaRPr lang="en-US" sz="4200" dirty="0"/>
          </a:p>
          <a:p>
            <a:r>
              <a:rPr lang="en-US" sz="4200" dirty="0"/>
              <a:t>* </a:t>
            </a:r>
            <a:r>
              <a:rPr lang="en-US" sz="4200" b="1" dirty="0"/>
              <a:t>SOROS, George</a:t>
            </a:r>
            <a:endParaRPr lang="en-US" sz="4200" dirty="0"/>
          </a:p>
          <a:p>
            <a:r>
              <a:rPr lang="en-US" sz="4200" dirty="0"/>
              <a:t>* </a:t>
            </a:r>
            <a:r>
              <a:rPr lang="en-US" sz="4200" b="1" dirty="0"/>
              <a:t>SUMMERS, Lawrence “Larry” H., former Director of the National Economic Council (USA)</a:t>
            </a:r>
            <a:endParaRPr lang="en-US" sz="4200" dirty="0"/>
          </a:p>
          <a:p>
            <a:r>
              <a:rPr lang="en-US" sz="4200" dirty="0"/>
              <a:t>* </a:t>
            </a:r>
            <a:r>
              <a:rPr lang="en-US" sz="4200" b="1" dirty="0"/>
              <a:t>UNION BANK OF SWITZERLAND (UBS)</a:t>
            </a:r>
            <a:endParaRPr lang="en-US" sz="4200" dirty="0"/>
          </a:p>
          <a:p>
            <a:r>
              <a:rPr lang="en-US" sz="4200" dirty="0"/>
              <a:t>* </a:t>
            </a:r>
            <a:r>
              <a:rPr lang="en-US" sz="4200" b="1" dirty="0"/>
              <a:t>UNITED NATIONS</a:t>
            </a:r>
            <a:endParaRPr lang="en-US" sz="4200" dirty="0"/>
          </a:p>
          <a:p>
            <a:r>
              <a:rPr lang="en-US" sz="4200" dirty="0"/>
              <a:t>* </a:t>
            </a:r>
            <a:r>
              <a:rPr lang="en-US" sz="4200" b="1" dirty="0"/>
              <a:t>WOOTTON, David, Lord Mayor CITY OF LONDON</a:t>
            </a:r>
            <a:endParaRPr lang="en-US" sz="4200" dirty="0"/>
          </a:p>
          <a:p>
            <a:r>
              <a:rPr lang="en-US" sz="4200" dirty="0"/>
              <a:t>* </a:t>
            </a:r>
            <a:r>
              <a:rPr lang="en-US" sz="4200" b="1" dirty="0"/>
              <a:t>WORLD BANK (International Bank for Reconstruction and Development)</a:t>
            </a:r>
            <a:endParaRPr lang="en-US" sz="4200" dirty="0"/>
          </a:p>
          <a:p>
            <a:r>
              <a:rPr lang="en-US" sz="4200" dirty="0"/>
              <a:t>* </a:t>
            </a:r>
            <a:r>
              <a:rPr lang="en-US" sz="4200" b="1" dirty="0"/>
              <a:t>ALL GOVERNMENT offices in the United States, Germany, Great Britain, Italy, The Netherlands, Belgium, France and Japan;</a:t>
            </a:r>
            <a:endParaRPr lang="en-US" sz="4200" dirty="0"/>
          </a:p>
          <a:p>
            <a:endParaRPr lang="en-US" sz="2400" b="1" dirty="0"/>
          </a:p>
        </p:txBody>
      </p:sp>
    </p:spTree>
    <p:extLst>
      <p:ext uri="{BB962C8B-B14F-4D97-AF65-F5344CB8AC3E}">
        <p14:creationId xmlns:p14="http://schemas.microsoft.com/office/powerpoint/2010/main" val="41632866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8B162-845E-FD44-A733-CFD628D5CE1F}"/>
              </a:ext>
            </a:extLst>
          </p:cNvPr>
          <p:cNvSpPr>
            <a:spLocks noGrp="1"/>
          </p:cNvSpPr>
          <p:nvPr>
            <p:ph type="title"/>
          </p:nvPr>
        </p:nvSpPr>
        <p:spPr/>
        <p:txBody>
          <a:bodyPr>
            <a:normAutofit fontScale="90000"/>
          </a:bodyPr>
          <a:lstStyle/>
          <a:p>
            <a:r>
              <a:rPr lang="en-US" dirty="0"/>
              <a:t>AMANAH’S ODYSSEY I | CALL TO ADVENTURE: AFFIDAVITS, LIENS, CEASE &amp; DESIST ORDERS 2012 </a:t>
            </a:r>
          </a:p>
        </p:txBody>
      </p:sp>
      <p:sp>
        <p:nvSpPr>
          <p:cNvPr id="3" name="Content Placeholder 2">
            <a:extLst>
              <a:ext uri="{FF2B5EF4-FFF2-40B4-BE49-F238E27FC236}">
                <a16:creationId xmlns:a16="http://schemas.microsoft.com/office/drawing/2014/main" id="{A2E94EBC-F2CD-9242-A1C4-54CF6C555046}"/>
              </a:ext>
            </a:extLst>
          </p:cNvPr>
          <p:cNvSpPr>
            <a:spLocks noGrp="1"/>
          </p:cNvSpPr>
          <p:nvPr>
            <p:ph idx="1"/>
          </p:nvPr>
        </p:nvSpPr>
        <p:spPr/>
        <p:txBody>
          <a:bodyPr/>
          <a:lstStyle/>
          <a:p>
            <a:r>
              <a:rPr lang="en-US" sz="2400" b="1" dirty="0"/>
              <a:t>LIEN Affidavit against the US Federal Reserve Board</a:t>
            </a:r>
            <a:endParaRPr lang="en-US" sz="2400" dirty="0"/>
          </a:p>
          <a:p>
            <a:endParaRPr lang="en-US" dirty="0"/>
          </a:p>
        </p:txBody>
      </p:sp>
      <p:pic>
        <p:nvPicPr>
          <p:cNvPr id="4" name="image124.jpg">
            <a:extLst>
              <a:ext uri="{FF2B5EF4-FFF2-40B4-BE49-F238E27FC236}">
                <a16:creationId xmlns:a16="http://schemas.microsoft.com/office/drawing/2014/main" id="{8E15FDDD-433E-964B-B4F4-9618C5749CCB}"/>
              </a:ext>
            </a:extLst>
          </p:cNvPr>
          <p:cNvPicPr/>
          <p:nvPr/>
        </p:nvPicPr>
        <p:blipFill>
          <a:blip r:embed="rId2"/>
          <a:srcRect/>
          <a:stretch>
            <a:fillRect/>
          </a:stretch>
        </p:blipFill>
        <p:spPr>
          <a:xfrm>
            <a:off x="2917999" y="2716696"/>
            <a:ext cx="5656158" cy="3324666"/>
          </a:xfrm>
          <a:prstGeom prst="rect">
            <a:avLst/>
          </a:prstGeom>
          <a:ln/>
        </p:spPr>
      </p:pic>
    </p:spTree>
    <p:extLst>
      <p:ext uri="{BB962C8B-B14F-4D97-AF65-F5344CB8AC3E}">
        <p14:creationId xmlns:p14="http://schemas.microsoft.com/office/powerpoint/2010/main" val="29394033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326B-AF65-EF4C-A421-7664C7C4566E}"/>
              </a:ext>
            </a:extLst>
          </p:cNvPr>
          <p:cNvSpPr>
            <a:spLocks noGrp="1"/>
          </p:cNvSpPr>
          <p:nvPr>
            <p:ph type="title"/>
          </p:nvPr>
        </p:nvSpPr>
        <p:spPr/>
        <p:txBody>
          <a:bodyPr>
            <a:normAutofit fontScale="90000"/>
          </a:bodyPr>
          <a:lstStyle/>
          <a:p>
            <a:r>
              <a:rPr lang="en-US" dirty="0"/>
              <a:t>AMANAH’S ODYSSEY I | CALL TO ADVENTURE: AFFIDAVITS, LIENS, CEASE &amp; DESIST ORDERS 2012</a:t>
            </a:r>
          </a:p>
        </p:txBody>
      </p:sp>
      <p:sp>
        <p:nvSpPr>
          <p:cNvPr id="3" name="Content Placeholder 2">
            <a:extLst>
              <a:ext uri="{FF2B5EF4-FFF2-40B4-BE49-F238E27FC236}">
                <a16:creationId xmlns:a16="http://schemas.microsoft.com/office/drawing/2014/main" id="{B9B65A79-9632-D643-B626-EE6C8B948DC0}"/>
              </a:ext>
            </a:extLst>
          </p:cNvPr>
          <p:cNvSpPr>
            <a:spLocks noGrp="1"/>
          </p:cNvSpPr>
          <p:nvPr>
            <p:ph idx="1"/>
          </p:nvPr>
        </p:nvSpPr>
        <p:spPr/>
        <p:txBody>
          <a:bodyPr>
            <a:normAutofit/>
          </a:bodyPr>
          <a:lstStyle/>
          <a:p>
            <a:r>
              <a:rPr lang="en-US" sz="2400" b="1" dirty="0"/>
              <a:t>LIEN Affidavit against the Bank for International Settlements (BIS) </a:t>
            </a:r>
            <a:endParaRPr lang="en-US" sz="2400" dirty="0"/>
          </a:p>
        </p:txBody>
      </p:sp>
      <p:pic>
        <p:nvPicPr>
          <p:cNvPr id="4" name="image40.jpg">
            <a:extLst>
              <a:ext uri="{FF2B5EF4-FFF2-40B4-BE49-F238E27FC236}">
                <a16:creationId xmlns:a16="http://schemas.microsoft.com/office/drawing/2014/main" id="{D82183CA-ACDE-4A46-8FBA-3998763E2DF6}"/>
              </a:ext>
            </a:extLst>
          </p:cNvPr>
          <p:cNvPicPr/>
          <p:nvPr/>
        </p:nvPicPr>
        <p:blipFill>
          <a:blip r:embed="rId2"/>
          <a:srcRect/>
          <a:stretch>
            <a:fillRect/>
          </a:stretch>
        </p:blipFill>
        <p:spPr>
          <a:xfrm>
            <a:off x="3011224" y="3034748"/>
            <a:ext cx="6000253" cy="3461081"/>
          </a:xfrm>
          <a:prstGeom prst="rect">
            <a:avLst/>
          </a:prstGeom>
          <a:ln/>
        </p:spPr>
      </p:pic>
    </p:spTree>
    <p:extLst>
      <p:ext uri="{BB962C8B-B14F-4D97-AF65-F5344CB8AC3E}">
        <p14:creationId xmlns:p14="http://schemas.microsoft.com/office/powerpoint/2010/main" val="144181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9F7E-EA61-314E-A378-4B603AB260B7}"/>
              </a:ext>
            </a:extLst>
          </p:cNvPr>
          <p:cNvSpPr>
            <a:spLocks noGrp="1"/>
          </p:cNvSpPr>
          <p:nvPr>
            <p:ph type="title"/>
          </p:nvPr>
        </p:nvSpPr>
        <p:spPr/>
        <p:txBody>
          <a:bodyPr>
            <a:normAutofit fontScale="90000"/>
          </a:bodyPr>
          <a:lstStyle/>
          <a:p>
            <a:r>
              <a:rPr lang="en-US" dirty="0"/>
              <a:t>AMANAH’S ODYSSEY I | CALL TO ADVENTURE: AFFIDAVITS, LIENS, CEASE &amp; DESIST ORDERS 2012 </a:t>
            </a:r>
          </a:p>
        </p:txBody>
      </p:sp>
      <p:sp>
        <p:nvSpPr>
          <p:cNvPr id="3" name="Content Placeholder 2">
            <a:extLst>
              <a:ext uri="{FF2B5EF4-FFF2-40B4-BE49-F238E27FC236}">
                <a16:creationId xmlns:a16="http://schemas.microsoft.com/office/drawing/2014/main" id="{5A77D954-BA0F-3242-981D-41289A3DA457}"/>
              </a:ext>
            </a:extLst>
          </p:cNvPr>
          <p:cNvSpPr>
            <a:spLocks noGrp="1"/>
          </p:cNvSpPr>
          <p:nvPr>
            <p:ph idx="1"/>
          </p:nvPr>
        </p:nvSpPr>
        <p:spPr/>
        <p:txBody>
          <a:bodyPr/>
          <a:lstStyle/>
          <a:p>
            <a:r>
              <a:rPr lang="en-US" b="1" dirty="0"/>
              <a:t>Cease and Desist Order to the Union Bank of Switzerland (UBS) and the Bank for International Settlements</a:t>
            </a:r>
            <a:endParaRPr lang="en-US" dirty="0"/>
          </a:p>
          <a:p>
            <a:endParaRPr lang="en-US" dirty="0"/>
          </a:p>
        </p:txBody>
      </p:sp>
      <p:pic>
        <p:nvPicPr>
          <p:cNvPr id="4" name="image65.jpg" descr="Credit Suisse and UBS postpone dividend payments following ...">
            <a:extLst>
              <a:ext uri="{FF2B5EF4-FFF2-40B4-BE49-F238E27FC236}">
                <a16:creationId xmlns:a16="http://schemas.microsoft.com/office/drawing/2014/main" id="{319F984A-D139-B141-B945-18472DC0D3DA}"/>
              </a:ext>
            </a:extLst>
          </p:cNvPr>
          <p:cNvPicPr/>
          <p:nvPr/>
        </p:nvPicPr>
        <p:blipFill>
          <a:blip r:embed="rId2"/>
          <a:srcRect/>
          <a:stretch>
            <a:fillRect/>
          </a:stretch>
        </p:blipFill>
        <p:spPr>
          <a:xfrm>
            <a:off x="2979220" y="2915479"/>
            <a:ext cx="6294782" cy="3607904"/>
          </a:xfrm>
          <a:prstGeom prst="rect">
            <a:avLst/>
          </a:prstGeom>
          <a:ln/>
        </p:spPr>
      </p:pic>
    </p:spTree>
    <p:extLst>
      <p:ext uri="{BB962C8B-B14F-4D97-AF65-F5344CB8AC3E}">
        <p14:creationId xmlns:p14="http://schemas.microsoft.com/office/powerpoint/2010/main" val="3270821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46905-50F9-C742-A95B-9146B53E7524}"/>
              </a:ext>
            </a:extLst>
          </p:cNvPr>
          <p:cNvSpPr>
            <a:spLocks noGrp="1"/>
          </p:cNvSpPr>
          <p:nvPr>
            <p:ph type="title"/>
          </p:nvPr>
        </p:nvSpPr>
        <p:spPr/>
        <p:txBody>
          <a:bodyPr>
            <a:normAutofit fontScale="90000"/>
          </a:bodyPr>
          <a:lstStyle/>
          <a:p>
            <a:r>
              <a:rPr lang="en-US" dirty="0"/>
              <a:t>AMANAH’S ODYSSEY I | CALL TO ADVENTURE: AFFIDAVITS, LIENS, CEASE &amp; DESIST ORDERS 2012</a:t>
            </a:r>
          </a:p>
        </p:txBody>
      </p:sp>
      <p:sp>
        <p:nvSpPr>
          <p:cNvPr id="3" name="Content Placeholder 2">
            <a:extLst>
              <a:ext uri="{FF2B5EF4-FFF2-40B4-BE49-F238E27FC236}">
                <a16:creationId xmlns:a16="http://schemas.microsoft.com/office/drawing/2014/main" id="{E65E2F21-94F9-0E42-97E4-157DE64042E2}"/>
              </a:ext>
            </a:extLst>
          </p:cNvPr>
          <p:cNvSpPr>
            <a:spLocks noGrp="1"/>
          </p:cNvSpPr>
          <p:nvPr>
            <p:ph idx="1"/>
          </p:nvPr>
        </p:nvSpPr>
        <p:spPr/>
        <p:txBody>
          <a:bodyPr/>
          <a:lstStyle/>
          <a:p>
            <a:r>
              <a:rPr lang="en-US" b="1" dirty="0"/>
              <a:t>LIEN Affidavit against the European Central Bank (ECB)</a:t>
            </a:r>
            <a:endParaRPr lang="en-US" dirty="0"/>
          </a:p>
          <a:p>
            <a:endParaRPr lang="en-US" dirty="0"/>
          </a:p>
        </p:txBody>
      </p:sp>
      <p:pic>
        <p:nvPicPr>
          <p:cNvPr id="5" name="image242.jpg">
            <a:extLst>
              <a:ext uri="{FF2B5EF4-FFF2-40B4-BE49-F238E27FC236}">
                <a16:creationId xmlns:a16="http://schemas.microsoft.com/office/drawing/2014/main" id="{CB103A01-64C6-F940-893E-864183F62E9D}"/>
              </a:ext>
            </a:extLst>
          </p:cNvPr>
          <p:cNvPicPr/>
          <p:nvPr/>
        </p:nvPicPr>
        <p:blipFill>
          <a:blip r:embed="rId2"/>
          <a:srcRect/>
          <a:stretch>
            <a:fillRect/>
          </a:stretch>
        </p:blipFill>
        <p:spPr>
          <a:xfrm>
            <a:off x="3935896" y="2584174"/>
            <a:ext cx="3419061" cy="3457188"/>
          </a:xfrm>
          <a:prstGeom prst="rect">
            <a:avLst/>
          </a:prstGeom>
          <a:ln/>
        </p:spPr>
      </p:pic>
    </p:spTree>
    <p:extLst>
      <p:ext uri="{BB962C8B-B14F-4D97-AF65-F5344CB8AC3E}">
        <p14:creationId xmlns:p14="http://schemas.microsoft.com/office/powerpoint/2010/main" val="4020459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3A7B-3E63-234E-ADB1-70E4F5ADC2A6}"/>
              </a:ext>
            </a:extLst>
          </p:cNvPr>
          <p:cNvSpPr>
            <a:spLocks noGrp="1"/>
          </p:cNvSpPr>
          <p:nvPr>
            <p:ph type="title"/>
          </p:nvPr>
        </p:nvSpPr>
        <p:spPr/>
        <p:txBody>
          <a:bodyPr>
            <a:normAutofit fontScale="90000"/>
          </a:bodyPr>
          <a:lstStyle/>
          <a:p>
            <a:r>
              <a:rPr lang="en-US" dirty="0"/>
              <a:t>AMANAH’S ODYSSEY I | CALL TO ADVENTURE: DISPATCHES &amp; RESIGNATIONS 2012</a:t>
            </a:r>
          </a:p>
        </p:txBody>
      </p:sp>
      <p:sp>
        <p:nvSpPr>
          <p:cNvPr id="3" name="Content Placeholder 2">
            <a:extLst>
              <a:ext uri="{FF2B5EF4-FFF2-40B4-BE49-F238E27FC236}">
                <a16:creationId xmlns:a16="http://schemas.microsoft.com/office/drawing/2014/main" id="{AF0AA719-4D71-7F44-AD25-E76A24A3E55B}"/>
              </a:ext>
            </a:extLst>
          </p:cNvPr>
          <p:cNvSpPr>
            <a:spLocks noGrp="1"/>
          </p:cNvSpPr>
          <p:nvPr>
            <p:ph idx="1"/>
          </p:nvPr>
        </p:nvSpPr>
        <p:spPr/>
        <p:txBody>
          <a:bodyPr/>
          <a:lstStyle/>
          <a:p>
            <a:r>
              <a:rPr lang="en-US" sz="2400" b="1" dirty="0"/>
              <a:t>First</a:t>
            </a:r>
            <a:r>
              <a:rPr lang="en-US" sz="2400" dirty="0"/>
              <a:t>, </a:t>
            </a:r>
            <a:r>
              <a:rPr lang="en-US" sz="2400" b="1" dirty="0"/>
              <a:t>Former President of France Nicolas Sarkozy: Dispatched courtesy of the efforts of Neil Keenan</a:t>
            </a:r>
            <a:endParaRPr lang="en-US" sz="2400" dirty="0"/>
          </a:p>
          <a:p>
            <a:endParaRPr lang="en-US" dirty="0"/>
          </a:p>
        </p:txBody>
      </p:sp>
      <p:pic>
        <p:nvPicPr>
          <p:cNvPr id="4" name="image213.jpg">
            <a:extLst>
              <a:ext uri="{FF2B5EF4-FFF2-40B4-BE49-F238E27FC236}">
                <a16:creationId xmlns:a16="http://schemas.microsoft.com/office/drawing/2014/main" id="{D36193BD-A452-AC43-81CF-8F9685FA60F6}"/>
              </a:ext>
            </a:extLst>
          </p:cNvPr>
          <p:cNvPicPr/>
          <p:nvPr/>
        </p:nvPicPr>
        <p:blipFill>
          <a:blip r:embed="rId2"/>
          <a:srcRect/>
          <a:stretch>
            <a:fillRect/>
          </a:stretch>
        </p:blipFill>
        <p:spPr>
          <a:xfrm>
            <a:off x="3118761" y="3087757"/>
            <a:ext cx="5481900" cy="3609733"/>
          </a:xfrm>
          <a:prstGeom prst="rect">
            <a:avLst/>
          </a:prstGeom>
          <a:ln/>
        </p:spPr>
      </p:pic>
    </p:spTree>
    <p:extLst>
      <p:ext uri="{BB962C8B-B14F-4D97-AF65-F5344CB8AC3E}">
        <p14:creationId xmlns:p14="http://schemas.microsoft.com/office/powerpoint/2010/main" val="4010253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3F54-4617-2849-A55B-88729E422DA8}"/>
              </a:ext>
            </a:extLst>
          </p:cNvPr>
          <p:cNvSpPr>
            <a:spLocks noGrp="1"/>
          </p:cNvSpPr>
          <p:nvPr>
            <p:ph type="title"/>
          </p:nvPr>
        </p:nvSpPr>
        <p:spPr/>
        <p:txBody>
          <a:bodyPr>
            <a:normAutofit fontScale="90000"/>
          </a:bodyPr>
          <a:lstStyle/>
          <a:p>
            <a:r>
              <a:rPr lang="en-US" b="1" dirty="0"/>
              <a:t>AMANAH’S ODYSSEY I  CALL TO ADVENTURE: PLAYLIST SONG</a:t>
            </a:r>
            <a:br>
              <a:rPr lang="en-US" b="1" dirty="0"/>
            </a:br>
            <a:r>
              <a:rPr lang="en-US" b="1" u="sng" dirty="0">
                <a:hlinkClick r:id="rId2"/>
              </a:rPr>
              <a:t>May the Road Rise Up To Meet You - Irish Blessing Song</a:t>
            </a:r>
            <a:br>
              <a:rPr lang="en-US" b="1" dirty="0"/>
            </a:br>
            <a:endParaRPr lang="en-US" dirty="0"/>
          </a:p>
        </p:txBody>
      </p:sp>
      <p:pic>
        <p:nvPicPr>
          <p:cNvPr id="3074" name="Picture 2" descr="History &amp; Events Timeline – Neil Keenan – Group K, Ltd.">
            <a:extLst>
              <a:ext uri="{FF2B5EF4-FFF2-40B4-BE49-F238E27FC236}">
                <a16:creationId xmlns:a16="http://schemas.microsoft.com/office/drawing/2014/main" id="{73000D6D-715F-614F-B6F9-721EF59367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59392" y="2285998"/>
            <a:ext cx="4799116" cy="441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703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52F2-C14F-EA4C-8FF7-07515DF0550B}"/>
              </a:ext>
            </a:extLst>
          </p:cNvPr>
          <p:cNvSpPr>
            <a:spLocks noGrp="1"/>
          </p:cNvSpPr>
          <p:nvPr>
            <p:ph type="title"/>
          </p:nvPr>
        </p:nvSpPr>
        <p:spPr/>
        <p:txBody>
          <a:bodyPr>
            <a:normAutofit fontScale="90000"/>
          </a:bodyPr>
          <a:lstStyle/>
          <a:p>
            <a:r>
              <a:rPr lang="en-US" dirty="0"/>
              <a:t>AMANAH’S ODYSSEY I | CALL TO ADVENTURE:</a:t>
            </a:r>
            <a:br>
              <a:rPr lang="en-US" dirty="0"/>
            </a:br>
            <a:r>
              <a:rPr lang="en-US" dirty="0"/>
              <a:t>DISPATCHES AND RESIGNATIONS 2012 </a:t>
            </a:r>
            <a:br>
              <a:rPr lang="en-US" dirty="0"/>
            </a:br>
            <a:endParaRPr lang="en-US" dirty="0"/>
          </a:p>
        </p:txBody>
      </p:sp>
      <p:sp>
        <p:nvSpPr>
          <p:cNvPr id="3" name="Content Placeholder 2">
            <a:extLst>
              <a:ext uri="{FF2B5EF4-FFF2-40B4-BE49-F238E27FC236}">
                <a16:creationId xmlns:a16="http://schemas.microsoft.com/office/drawing/2014/main" id="{1814F667-7447-2142-9F57-76F300466F1B}"/>
              </a:ext>
            </a:extLst>
          </p:cNvPr>
          <p:cNvSpPr>
            <a:spLocks noGrp="1"/>
          </p:cNvSpPr>
          <p:nvPr>
            <p:ph idx="1"/>
          </p:nvPr>
        </p:nvSpPr>
        <p:spPr/>
        <p:txBody>
          <a:bodyPr/>
          <a:lstStyle/>
          <a:p>
            <a:r>
              <a:rPr lang="en-US" b="1" dirty="0"/>
              <a:t>Second</a:t>
            </a:r>
            <a:r>
              <a:rPr lang="en-US" dirty="0"/>
              <a:t>, </a:t>
            </a:r>
            <a:r>
              <a:rPr lang="en-US" b="1" dirty="0"/>
              <a:t>Former Prime Minister of Italy Silvio Berlusconi: Dispatched courtesy of the efforts of Neil Keenan</a:t>
            </a:r>
            <a:r>
              <a:rPr lang="en-US" dirty="0"/>
              <a:t> </a:t>
            </a:r>
          </a:p>
        </p:txBody>
      </p:sp>
      <p:pic>
        <p:nvPicPr>
          <p:cNvPr id="4" name="image218.jpg">
            <a:extLst>
              <a:ext uri="{FF2B5EF4-FFF2-40B4-BE49-F238E27FC236}">
                <a16:creationId xmlns:a16="http://schemas.microsoft.com/office/drawing/2014/main" id="{5D9B2065-FA9B-C74D-9486-4E6CB62DBC9E}"/>
              </a:ext>
            </a:extLst>
          </p:cNvPr>
          <p:cNvPicPr/>
          <p:nvPr/>
        </p:nvPicPr>
        <p:blipFill>
          <a:blip r:embed="rId2"/>
          <a:srcRect/>
          <a:stretch>
            <a:fillRect/>
          </a:stretch>
        </p:blipFill>
        <p:spPr>
          <a:xfrm>
            <a:off x="3571130" y="2793228"/>
            <a:ext cx="5122296" cy="3880773"/>
          </a:xfrm>
          <a:prstGeom prst="rect">
            <a:avLst/>
          </a:prstGeom>
          <a:ln/>
        </p:spPr>
      </p:pic>
    </p:spTree>
    <p:extLst>
      <p:ext uri="{BB962C8B-B14F-4D97-AF65-F5344CB8AC3E}">
        <p14:creationId xmlns:p14="http://schemas.microsoft.com/office/powerpoint/2010/main" val="712669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DD82-28DF-F042-B0E2-A336B227B161}"/>
              </a:ext>
            </a:extLst>
          </p:cNvPr>
          <p:cNvSpPr>
            <a:spLocks noGrp="1"/>
          </p:cNvSpPr>
          <p:nvPr>
            <p:ph type="title"/>
          </p:nvPr>
        </p:nvSpPr>
        <p:spPr/>
        <p:txBody>
          <a:bodyPr>
            <a:normAutofit fontScale="90000"/>
          </a:bodyPr>
          <a:lstStyle/>
          <a:p>
            <a:r>
              <a:rPr lang="en-US" dirty="0"/>
              <a:t>AMANAH’S ODYSSEY I | CALL TO ADVENTURE:</a:t>
            </a:r>
            <a:br>
              <a:rPr lang="en-US" dirty="0"/>
            </a:br>
            <a:r>
              <a:rPr lang="en-US" dirty="0"/>
              <a:t>DISPATCHES AND RESIGNATIONS 2012 </a:t>
            </a:r>
          </a:p>
        </p:txBody>
      </p:sp>
      <p:sp>
        <p:nvSpPr>
          <p:cNvPr id="3" name="Content Placeholder 2">
            <a:extLst>
              <a:ext uri="{FF2B5EF4-FFF2-40B4-BE49-F238E27FC236}">
                <a16:creationId xmlns:a16="http://schemas.microsoft.com/office/drawing/2014/main" id="{0AC78E5F-DC88-F448-8C01-2881DEFA6208}"/>
              </a:ext>
            </a:extLst>
          </p:cNvPr>
          <p:cNvSpPr>
            <a:spLocks noGrp="1"/>
          </p:cNvSpPr>
          <p:nvPr>
            <p:ph idx="1"/>
          </p:nvPr>
        </p:nvSpPr>
        <p:spPr/>
        <p:txBody>
          <a:bodyPr/>
          <a:lstStyle/>
          <a:p>
            <a:r>
              <a:rPr lang="en-US" b="1" dirty="0"/>
              <a:t>Third, Former Queen Beatrix of The Netherlands: Dispatched courtesy of the efforts of Neil Keenan</a:t>
            </a:r>
            <a:endParaRPr lang="en-US" dirty="0"/>
          </a:p>
        </p:txBody>
      </p:sp>
      <p:pic>
        <p:nvPicPr>
          <p:cNvPr id="4" name="image222.jpg">
            <a:extLst>
              <a:ext uri="{FF2B5EF4-FFF2-40B4-BE49-F238E27FC236}">
                <a16:creationId xmlns:a16="http://schemas.microsoft.com/office/drawing/2014/main" id="{51150B5C-1C6A-1644-9C64-368262707D0A}"/>
              </a:ext>
            </a:extLst>
          </p:cNvPr>
          <p:cNvPicPr/>
          <p:nvPr/>
        </p:nvPicPr>
        <p:blipFill>
          <a:blip r:embed="rId2"/>
          <a:srcRect/>
          <a:stretch>
            <a:fillRect/>
          </a:stretch>
        </p:blipFill>
        <p:spPr>
          <a:xfrm>
            <a:off x="3664225" y="2782957"/>
            <a:ext cx="5983357" cy="4061218"/>
          </a:xfrm>
          <a:prstGeom prst="rect">
            <a:avLst/>
          </a:prstGeom>
          <a:ln/>
        </p:spPr>
      </p:pic>
    </p:spTree>
    <p:extLst>
      <p:ext uri="{BB962C8B-B14F-4D97-AF65-F5344CB8AC3E}">
        <p14:creationId xmlns:p14="http://schemas.microsoft.com/office/powerpoint/2010/main" val="895469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E8FF-A217-0446-A911-A830761F8EA7}"/>
              </a:ext>
            </a:extLst>
          </p:cNvPr>
          <p:cNvSpPr>
            <a:spLocks noGrp="1"/>
          </p:cNvSpPr>
          <p:nvPr>
            <p:ph type="title"/>
          </p:nvPr>
        </p:nvSpPr>
        <p:spPr/>
        <p:txBody>
          <a:bodyPr>
            <a:normAutofit fontScale="90000"/>
          </a:bodyPr>
          <a:lstStyle/>
          <a:p>
            <a:r>
              <a:rPr lang="en-US" dirty="0"/>
              <a:t>AMANAH’S ODYSSEY I | CALL TO ADVENTURE:</a:t>
            </a:r>
            <a:br>
              <a:rPr lang="en-US" dirty="0"/>
            </a:br>
            <a:r>
              <a:rPr lang="en-US" dirty="0"/>
              <a:t>DISPATCHES AND RESIGNATIONS 2012</a:t>
            </a:r>
          </a:p>
        </p:txBody>
      </p:sp>
      <p:sp>
        <p:nvSpPr>
          <p:cNvPr id="3" name="Content Placeholder 2">
            <a:extLst>
              <a:ext uri="{FF2B5EF4-FFF2-40B4-BE49-F238E27FC236}">
                <a16:creationId xmlns:a16="http://schemas.microsoft.com/office/drawing/2014/main" id="{985F86F0-8129-5D4B-A960-8CF3C9EBF675}"/>
              </a:ext>
            </a:extLst>
          </p:cNvPr>
          <p:cNvSpPr>
            <a:spLocks noGrp="1"/>
          </p:cNvSpPr>
          <p:nvPr>
            <p:ph idx="1"/>
          </p:nvPr>
        </p:nvSpPr>
        <p:spPr/>
        <p:txBody>
          <a:bodyPr/>
          <a:lstStyle/>
          <a:p>
            <a:r>
              <a:rPr lang="en-US" b="1" dirty="0"/>
              <a:t>Fourth Timothy Geithner former Secretary of U.S. Treasury :  Dispatched courtesy of the efforts of Neil Keenan</a:t>
            </a:r>
            <a:r>
              <a:rPr lang="en-US" dirty="0"/>
              <a:t> </a:t>
            </a:r>
          </a:p>
        </p:txBody>
      </p:sp>
      <p:pic>
        <p:nvPicPr>
          <p:cNvPr id="4" name="image209.jpg" descr="upload.wikimedia.org/wikipedia/commons/thumb/b/...">
            <a:extLst>
              <a:ext uri="{FF2B5EF4-FFF2-40B4-BE49-F238E27FC236}">
                <a16:creationId xmlns:a16="http://schemas.microsoft.com/office/drawing/2014/main" id="{5F85EE22-152F-3A4D-9915-26699AFEDA53}"/>
              </a:ext>
            </a:extLst>
          </p:cNvPr>
          <p:cNvPicPr/>
          <p:nvPr/>
        </p:nvPicPr>
        <p:blipFill>
          <a:blip r:embed="rId2"/>
          <a:srcRect/>
          <a:stretch>
            <a:fillRect/>
          </a:stretch>
        </p:blipFill>
        <p:spPr>
          <a:xfrm>
            <a:off x="4858177" y="2796209"/>
            <a:ext cx="3066623" cy="3670852"/>
          </a:xfrm>
          <a:prstGeom prst="rect">
            <a:avLst/>
          </a:prstGeom>
          <a:ln/>
        </p:spPr>
      </p:pic>
    </p:spTree>
    <p:extLst>
      <p:ext uri="{BB962C8B-B14F-4D97-AF65-F5344CB8AC3E}">
        <p14:creationId xmlns:p14="http://schemas.microsoft.com/office/powerpoint/2010/main" val="2609020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637B-3D77-EF4F-87A1-0E65D21B0F41}"/>
              </a:ext>
            </a:extLst>
          </p:cNvPr>
          <p:cNvSpPr>
            <a:spLocks noGrp="1"/>
          </p:cNvSpPr>
          <p:nvPr>
            <p:ph type="title"/>
          </p:nvPr>
        </p:nvSpPr>
        <p:spPr/>
        <p:txBody>
          <a:bodyPr>
            <a:normAutofit fontScale="90000"/>
          </a:bodyPr>
          <a:lstStyle/>
          <a:p>
            <a:r>
              <a:rPr lang="en-US" dirty="0"/>
              <a:t>AMANAH’S ODYSSEY I | CALL TO ADVENTURE:</a:t>
            </a:r>
            <a:br>
              <a:rPr lang="en-US" dirty="0"/>
            </a:br>
            <a:r>
              <a:rPr lang="en-US" dirty="0"/>
              <a:t>DISPATCHES AND RESIGNATIONS 2012 </a:t>
            </a:r>
          </a:p>
        </p:txBody>
      </p:sp>
      <p:sp>
        <p:nvSpPr>
          <p:cNvPr id="3" name="Content Placeholder 2">
            <a:extLst>
              <a:ext uri="{FF2B5EF4-FFF2-40B4-BE49-F238E27FC236}">
                <a16:creationId xmlns:a16="http://schemas.microsoft.com/office/drawing/2014/main" id="{81BE28AC-85BE-014B-A75E-4DBCAA8C958D}"/>
              </a:ext>
            </a:extLst>
          </p:cNvPr>
          <p:cNvSpPr>
            <a:spLocks noGrp="1"/>
          </p:cNvSpPr>
          <p:nvPr>
            <p:ph idx="1"/>
          </p:nvPr>
        </p:nvSpPr>
        <p:spPr/>
        <p:txBody>
          <a:bodyPr/>
          <a:lstStyle/>
          <a:p>
            <a:r>
              <a:rPr lang="en-US" b="1" dirty="0"/>
              <a:t>Fifth Hillary Clinton former U.S. Secretary of State:  Dispatched courtesy of the efforts of Neil Keenan</a:t>
            </a:r>
            <a:r>
              <a:rPr lang="en-US" dirty="0"/>
              <a:t> </a:t>
            </a:r>
          </a:p>
        </p:txBody>
      </p:sp>
      <p:pic>
        <p:nvPicPr>
          <p:cNvPr id="4" name="image201.jpg" descr="Clinton speaking at an event in Des Moines, Iowa during her 2016 presidential campaign">
            <a:extLst>
              <a:ext uri="{FF2B5EF4-FFF2-40B4-BE49-F238E27FC236}">
                <a16:creationId xmlns:a16="http://schemas.microsoft.com/office/drawing/2014/main" id="{25D6F67B-CF40-6249-A9C9-3BCEB59297AE}"/>
              </a:ext>
            </a:extLst>
          </p:cNvPr>
          <p:cNvPicPr/>
          <p:nvPr/>
        </p:nvPicPr>
        <p:blipFill>
          <a:blip r:embed="rId2"/>
          <a:srcRect/>
          <a:stretch>
            <a:fillRect/>
          </a:stretch>
        </p:blipFill>
        <p:spPr>
          <a:xfrm>
            <a:off x="4559133" y="2782957"/>
            <a:ext cx="3100623" cy="3880773"/>
          </a:xfrm>
          <a:prstGeom prst="rect">
            <a:avLst/>
          </a:prstGeom>
          <a:ln/>
        </p:spPr>
      </p:pic>
    </p:spTree>
    <p:extLst>
      <p:ext uri="{BB962C8B-B14F-4D97-AF65-F5344CB8AC3E}">
        <p14:creationId xmlns:p14="http://schemas.microsoft.com/office/powerpoint/2010/main" val="3496336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8AC75-BC45-EB48-8321-A6FBE93F129C}"/>
              </a:ext>
            </a:extLst>
          </p:cNvPr>
          <p:cNvSpPr>
            <a:spLocks noGrp="1"/>
          </p:cNvSpPr>
          <p:nvPr>
            <p:ph type="title"/>
          </p:nvPr>
        </p:nvSpPr>
        <p:spPr/>
        <p:txBody>
          <a:bodyPr>
            <a:normAutofit fontScale="90000"/>
          </a:bodyPr>
          <a:lstStyle/>
          <a:p>
            <a:r>
              <a:rPr lang="en-US" dirty="0"/>
              <a:t>AMANAH’S ODYSSEY I | CALL TO ADVENTURE:</a:t>
            </a:r>
            <a:br>
              <a:rPr lang="en-US" dirty="0"/>
            </a:br>
            <a:r>
              <a:rPr lang="en-US" dirty="0"/>
              <a:t>DISPATCHES AND RESIGNATIONS 2012 </a:t>
            </a:r>
          </a:p>
        </p:txBody>
      </p:sp>
      <p:sp>
        <p:nvSpPr>
          <p:cNvPr id="3" name="Content Placeholder 2">
            <a:extLst>
              <a:ext uri="{FF2B5EF4-FFF2-40B4-BE49-F238E27FC236}">
                <a16:creationId xmlns:a16="http://schemas.microsoft.com/office/drawing/2014/main" id="{7B52EEFF-EA37-0744-A07B-43D074230111}"/>
              </a:ext>
            </a:extLst>
          </p:cNvPr>
          <p:cNvSpPr>
            <a:spLocks noGrp="1"/>
          </p:cNvSpPr>
          <p:nvPr>
            <p:ph idx="1"/>
          </p:nvPr>
        </p:nvSpPr>
        <p:spPr/>
        <p:txBody>
          <a:bodyPr/>
          <a:lstStyle/>
          <a:p>
            <a:r>
              <a:rPr lang="en-US" b="1" dirty="0"/>
              <a:t>Sixth Eric Holder former Attorney General:  Dispatched courtesy of the efforts of Neil Keenan</a:t>
            </a:r>
            <a:r>
              <a:rPr lang="en-US" dirty="0"/>
              <a:t> </a:t>
            </a:r>
          </a:p>
        </p:txBody>
      </p:sp>
      <p:pic>
        <p:nvPicPr>
          <p:cNvPr id="4" name="image155.jpg">
            <a:extLst>
              <a:ext uri="{FF2B5EF4-FFF2-40B4-BE49-F238E27FC236}">
                <a16:creationId xmlns:a16="http://schemas.microsoft.com/office/drawing/2014/main" id="{05221B76-BB13-8E4D-ABD6-80AEAF8AEB75}"/>
              </a:ext>
            </a:extLst>
          </p:cNvPr>
          <p:cNvPicPr/>
          <p:nvPr/>
        </p:nvPicPr>
        <p:blipFill>
          <a:blip r:embed="rId2"/>
          <a:srcRect/>
          <a:stretch>
            <a:fillRect/>
          </a:stretch>
        </p:blipFill>
        <p:spPr>
          <a:xfrm>
            <a:off x="4823791" y="2663687"/>
            <a:ext cx="3935895" cy="3777511"/>
          </a:xfrm>
          <a:prstGeom prst="rect">
            <a:avLst/>
          </a:prstGeom>
          <a:ln/>
        </p:spPr>
      </p:pic>
    </p:spTree>
    <p:extLst>
      <p:ext uri="{BB962C8B-B14F-4D97-AF65-F5344CB8AC3E}">
        <p14:creationId xmlns:p14="http://schemas.microsoft.com/office/powerpoint/2010/main" val="847772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3E13F-B648-DF4B-8F32-0A27E0412CE2}"/>
              </a:ext>
            </a:extLst>
          </p:cNvPr>
          <p:cNvSpPr>
            <a:spLocks noGrp="1"/>
          </p:cNvSpPr>
          <p:nvPr>
            <p:ph type="title"/>
          </p:nvPr>
        </p:nvSpPr>
        <p:spPr/>
        <p:txBody>
          <a:bodyPr/>
          <a:lstStyle/>
          <a:p>
            <a:r>
              <a:rPr lang="en-US" b="1" dirty="0"/>
              <a:t>AMANAH’S ODYSSEY I CALL TO ADVENTURE: ‘LIGHTS OUT’ BACKSTORIES</a:t>
            </a:r>
            <a:endParaRPr lang="en-US" dirty="0"/>
          </a:p>
        </p:txBody>
      </p:sp>
      <p:pic>
        <p:nvPicPr>
          <p:cNvPr id="4" name="image178.jpg">
            <a:extLst>
              <a:ext uri="{FF2B5EF4-FFF2-40B4-BE49-F238E27FC236}">
                <a16:creationId xmlns:a16="http://schemas.microsoft.com/office/drawing/2014/main" id="{F98C549A-B40F-7E4F-B6DE-7A2A827E0172}"/>
              </a:ext>
            </a:extLst>
          </p:cNvPr>
          <p:cNvPicPr>
            <a:picLocks noGrp="1"/>
          </p:cNvPicPr>
          <p:nvPr>
            <p:ph idx="1"/>
          </p:nvPr>
        </p:nvPicPr>
        <p:blipFill>
          <a:blip r:embed="rId2"/>
          <a:srcRect/>
          <a:stretch>
            <a:fillRect/>
          </a:stretch>
        </p:blipFill>
        <p:spPr>
          <a:xfrm>
            <a:off x="3923752" y="2631642"/>
            <a:ext cx="2686424" cy="3881437"/>
          </a:xfrm>
          <a:prstGeom prst="rect">
            <a:avLst/>
          </a:prstGeom>
          <a:ln/>
        </p:spPr>
      </p:pic>
    </p:spTree>
    <p:extLst>
      <p:ext uri="{BB962C8B-B14F-4D97-AF65-F5344CB8AC3E}">
        <p14:creationId xmlns:p14="http://schemas.microsoft.com/office/powerpoint/2010/main" val="30962254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8EE0-5685-2E47-B1A6-C896C768B29B}"/>
              </a:ext>
            </a:extLst>
          </p:cNvPr>
          <p:cNvSpPr>
            <a:spLocks noGrp="1"/>
          </p:cNvSpPr>
          <p:nvPr>
            <p:ph type="title"/>
          </p:nvPr>
        </p:nvSpPr>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F4CA3461-0319-A64F-9FE5-E7F800EB572A}"/>
              </a:ext>
            </a:extLst>
          </p:cNvPr>
          <p:cNvSpPr>
            <a:spLocks noGrp="1"/>
          </p:cNvSpPr>
          <p:nvPr>
            <p:ph idx="1"/>
          </p:nvPr>
        </p:nvSpPr>
        <p:spPr/>
        <p:txBody>
          <a:bodyPr>
            <a:normAutofit/>
          </a:bodyPr>
          <a:lstStyle/>
          <a:p>
            <a:r>
              <a:rPr lang="en-US" sz="2400" b="1" dirty="0"/>
              <a:t>Stolen Bonds Foiled Funding for New Years Eve Free Energy Debut at Vatican</a:t>
            </a:r>
          </a:p>
        </p:txBody>
      </p:sp>
      <p:pic>
        <p:nvPicPr>
          <p:cNvPr id="4" name="image166.jpg" descr="Basilica di San Pietro, Vatican, firework, new year, Rome, Italy ...">
            <a:extLst>
              <a:ext uri="{FF2B5EF4-FFF2-40B4-BE49-F238E27FC236}">
                <a16:creationId xmlns:a16="http://schemas.microsoft.com/office/drawing/2014/main" id="{3506238B-7FFF-B945-A047-67B72354AEB8}"/>
              </a:ext>
            </a:extLst>
          </p:cNvPr>
          <p:cNvPicPr/>
          <p:nvPr/>
        </p:nvPicPr>
        <p:blipFill>
          <a:blip r:embed="rId2"/>
          <a:srcRect b="32813"/>
          <a:stretch>
            <a:fillRect/>
          </a:stretch>
        </p:blipFill>
        <p:spPr>
          <a:xfrm>
            <a:off x="2298348" y="3110647"/>
            <a:ext cx="5943600" cy="3588327"/>
          </a:xfrm>
          <a:prstGeom prst="rect">
            <a:avLst/>
          </a:prstGeom>
          <a:ln/>
        </p:spPr>
      </p:pic>
    </p:spTree>
    <p:extLst>
      <p:ext uri="{BB962C8B-B14F-4D97-AF65-F5344CB8AC3E}">
        <p14:creationId xmlns:p14="http://schemas.microsoft.com/office/powerpoint/2010/main" val="4284303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76D93-4B0E-474F-AD70-5F0827EFE645}"/>
              </a:ext>
            </a:extLst>
          </p:cNvPr>
          <p:cNvSpPr>
            <a:spLocks noGrp="1"/>
          </p:cNvSpPr>
          <p:nvPr>
            <p:ph type="title"/>
          </p:nvPr>
        </p:nvSpPr>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0548884D-5F67-DC45-AA99-A25DDE1DA14D}"/>
              </a:ext>
            </a:extLst>
          </p:cNvPr>
          <p:cNvSpPr>
            <a:spLocks noGrp="1"/>
          </p:cNvSpPr>
          <p:nvPr>
            <p:ph idx="1"/>
          </p:nvPr>
        </p:nvSpPr>
        <p:spPr/>
        <p:txBody>
          <a:bodyPr>
            <a:normAutofit/>
          </a:bodyPr>
          <a:lstStyle/>
          <a:p>
            <a:r>
              <a:rPr lang="en-US" sz="2400" b="1" dirty="0"/>
              <a:t>Backstory: Benjamin Fulford and Leo Zagami </a:t>
            </a:r>
          </a:p>
        </p:txBody>
      </p:sp>
      <p:pic>
        <p:nvPicPr>
          <p:cNvPr id="4" name="image97.jpg">
            <a:extLst>
              <a:ext uri="{FF2B5EF4-FFF2-40B4-BE49-F238E27FC236}">
                <a16:creationId xmlns:a16="http://schemas.microsoft.com/office/drawing/2014/main" id="{8DC161B3-DF28-F44F-8928-5BA160F83CBA}"/>
              </a:ext>
            </a:extLst>
          </p:cNvPr>
          <p:cNvPicPr/>
          <p:nvPr/>
        </p:nvPicPr>
        <p:blipFill>
          <a:blip r:embed="rId2"/>
          <a:srcRect l="12810" t="16115" r="13864" b="12236"/>
          <a:stretch>
            <a:fillRect/>
          </a:stretch>
        </p:blipFill>
        <p:spPr>
          <a:xfrm>
            <a:off x="3102438" y="2660073"/>
            <a:ext cx="5418108" cy="3381289"/>
          </a:xfrm>
          <a:prstGeom prst="rect">
            <a:avLst/>
          </a:prstGeom>
          <a:ln/>
        </p:spPr>
      </p:pic>
      <p:pic>
        <p:nvPicPr>
          <p:cNvPr id="5" name="image117.jpg" descr="Confessions of an Illuminati, Volume I: The Whole Truth About the Illuminati and the New World Order by [Leo Lyon Zagami]">
            <a:extLst>
              <a:ext uri="{FF2B5EF4-FFF2-40B4-BE49-F238E27FC236}">
                <a16:creationId xmlns:a16="http://schemas.microsoft.com/office/drawing/2014/main" id="{D9D548F9-1CCD-9D48-8A31-00AC326CBF2D}"/>
              </a:ext>
            </a:extLst>
          </p:cNvPr>
          <p:cNvPicPr/>
          <p:nvPr/>
        </p:nvPicPr>
        <p:blipFill>
          <a:blip r:embed="rId3"/>
          <a:srcRect/>
          <a:stretch>
            <a:fillRect/>
          </a:stretch>
        </p:blipFill>
        <p:spPr>
          <a:xfrm>
            <a:off x="1021368" y="2660072"/>
            <a:ext cx="1919028" cy="3381289"/>
          </a:xfrm>
          <a:prstGeom prst="rect">
            <a:avLst/>
          </a:prstGeom>
          <a:ln/>
        </p:spPr>
      </p:pic>
    </p:spTree>
    <p:extLst>
      <p:ext uri="{BB962C8B-B14F-4D97-AF65-F5344CB8AC3E}">
        <p14:creationId xmlns:p14="http://schemas.microsoft.com/office/powerpoint/2010/main" val="20541753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1530E-13F7-5A4C-A1E0-BE646E480A92}"/>
              </a:ext>
            </a:extLst>
          </p:cNvPr>
          <p:cNvSpPr>
            <a:spLocks noGrp="1"/>
          </p:cNvSpPr>
          <p:nvPr>
            <p:ph type="title"/>
          </p:nvPr>
        </p:nvSpPr>
        <p:spPr/>
        <p:txBody>
          <a:bodyPr>
            <a:normAutofit fontScale="90000"/>
          </a:bodyPr>
          <a:lstStyle/>
          <a:p>
            <a:r>
              <a:rPr lang="en-US" b="1" dirty="0"/>
              <a:t>AMANAH’S ODYSSEY I CALL TO ADVENTURE: ‘LIGHTS OUT’ BACKSTORIES </a:t>
            </a:r>
            <a:endParaRPr lang="en-US" dirty="0"/>
          </a:p>
        </p:txBody>
      </p:sp>
      <p:sp>
        <p:nvSpPr>
          <p:cNvPr id="3" name="Content Placeholder 2">
            <a:extLst>
              <a:ext uri="{FF2B5EF4-FFF2-40B4-BE49-F238E27FC236}">
                <a16:creationId xmlns:a16="http://schemas.microsoft.com/office/drawing/2014/main" id="{30663C85-166A-1241-9519-9385561F8CA5}"/>
              </a:ext>
            </a:extLst>
          </p:cNvPr>
          <p:cNvSpPr>
            <a:spLocks noGrp="1"/>
          </p:cNvSpPr>
          <p:nvPr>
            <p:ph idx="1"/>
          </p:nvPr>
        </p:nvSpPr>
        <p:spPr/>
        <p:txBody>
          <a:bodyPr>
            <a:normAutofit/>
          </a:bodyPr>
          <a:lstStyle/>
          <a:p>
            <a:r>
              <a:rPr lang="en-US" sz="2400" b="1" dirty="0"/>
              <a:t>Keenan Contributed Content to Financial Tyranny Book  </a:t>
            </a:r>
          </a:p>
        </p:txBody>
      </p:sp>
      <p:pic>
        <p:nvPicPr>
          <p:cNvPr id="4" name="image88.jpg">
            <a:extLst>
              <a:ext uri="{FF2B5EF4-FFF2-40B4-BE49-F238E27FC236}">
                <a16:creationId xmlns:a16="http://schemas.microsoft.com/office/drawing/2014/main" id="{B268B571-09FD-1F4C-B314-D7CE555C4C07}"/>
              </a:ext>
            </a:extLst>
          </p:cNvPr>
          <p:cNvPicPr/>
          <p:nvPr/>
        </p:nvPicPr>
        <p:blipFill>
          <a:blip r:embed="rId2"/>
          <a:srcRect/>
          <a:stretch>
            <a:fillRect/>
          </a:stretch>
        </p:blipFill>
        <p:spPr>
          <a:xfrm>
            <a:off x="3511826" y="2743200"/>
            <a:ext cx="4929809" cy="3880773"/>
          </a:xfrm>
          <a:prstGeom prst="rect">
            <a:avLst/>
          </a:prstGeom>
          <a:ln/>
        </p:spPr>
      </p:pic>
    </p:spTree>
    <p:extLst>
      <p:ext uri="{BB962C8B-B14F-4D97-AF65-F5344CB8AC3E}">
        <p14:creationId xmlns:p14="http://schemas.microsoft.com/office/powerpoint/2010/main" val="3066243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F8FA-65EE-9746-805D-A83AAC67F325}"/>
              </a:ext>
            </a:extLst>
          </p:cNvPr>
          <p:cNvSpPr>
            <a:spLocks noGrp="1"/>
          </p:cNvSpPr>
          <p:nvPr>
            <p:ph type="title"/>
          </p:nvPr>
        </p:nvSpPr>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C0C5CF18-1DAB-DC49-9C51-DBCE7A086180}"/>
              </a:ext>
            </a:extLst>
          </p:cNvPr>
          <p:cNvSpPr>
            <a:spLocks noGrp="1"/>
          </p:cNvSpPr>
          <p:nvPr>
            <p:ph idx="1"/>
          </p:nvPr>
        </p:nvSpPr>
        <p:spPr/>
        <p:txBody>
          <a:bodyPr>
            <a:normAutofit/>
          </a:bodyPr>
          <a:lstStyle/>
          <a:p>
            <a:r>
              <a:rPr lang="en-US" sz="2400" b="1" dirty="0"/>
              <a:t>Backstory: Keith Scott, former OITC Chief of Cabinet </a:t>
            </a:r>
          </a:p>
        </p:txBody>
      </p:sp>
      <p:pic>
        <p:nvPicPr>
          <p:cNvPr id="4" name="image227.jpg">
            <a:extLst>
              <a:ext uri="{FF2B5EF4-FFF2-40B4-BE49-F238E27FC236}">
                <a16:creationId xmlns:a16="http://schemas.microsoft.com/office/drawing/2014/main" id="{52B39147-2927-4543-81BE-3119FD290B4C}"/>
              </a:ext>
            </a:extLst>
          </p:cNvPr>
          <p:cNvPicPr/>
          <p:nvPr/>
        </p:nvPicPr>
        <p:blipFill>
          <a:blip r:embed="rId2"/>
          <a:srcRect/>
          <a:stretch>
            <a:fillRect/>
          </a:stretch>
        </p:blipFill>
        <p:spPr>
          <a:xfrm>
            <a:off x="2290558" y="2811693"/>
            <a:ext cx="3047798" cy="3436707"/>
          </a:xfrm>
          <a:prstGeom prst="rect">
            <a:avLst/>
          </a:prstGeom>
          <a:ln/>
        </p:spPr>
      </p:pic>
      <p:pic>
        <p:nvPicPr>
          <p:cNvPr id="5" name="Picture 4">
            <a:extLst>
              <a:ext uri="{FF2B5EF4-FFF2-40B4-BE49-F238E27FC236}">
                <a16:creationId xmlns:a16="http://schemas.microsoft.com/office/drawing/2014/main" id="{406876D0-BC7A-FA4A-A9CE-D95BAC016B36}"/>
              </a:ext>
            </a:extLst>
          </p:cNvPr>
          <p:cNvPicPr/>
          <p:nvPr/>
        </p:nvPicPr>
        <p:blipFill rotWithShape="1">
          <a:blip r:embed="rId3" cstate="print">
            <a:extLst>
              <a:ext uri="{28A0092B-C50C-407E-A947-70E740481C1C}">
                <a14:useLocalDpi xmlns:a14="http://schemas.microsoft.com/office/drawing/2010/main" val="0"/>
              </a:ext>
            </a:extLst>
          </a:blip>
          <a:srcRect l="9451" t="8799" r="52095" b="11231"/>
          <a:stretch/>
        </p:blipFill>
        <p:spPr bwMode="auto">
          <a:xfrm>
            <a:off x="5998444" y="2764495"/>
            <a:ext cx="2854008" cy="35311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2488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CC861-3CD4-194B-A7B7-8B0D6E9120ED}"/>
              </a:ext>
            </a:extLst>
          </p:cNvPr>
          <p:cNvSpPr>
            <a:spLocks noGrp="1"/>
          </p:cNvSpPr>
          <p:nvPr>
            <p:ph type="title"/>
          </p:nvPr>
        </p:nvSpPr>
        <p:spPr/>
        <p:txBody>
          <a:bodyPr>
            <a:normAutofit fontScale="90000"/>
          </a:bodyPr>
          <a:lstStyle/>
          <a:p>
            <a:r>
              <a:rPr lang="en-US" b="1" dirty="0"/>
              <a:t>AMANAH’S ODYSSEY I CALL TO ADVENTURE: TRILLION DOLLAR LAWSUIT</a:t>
            </a:r>
            <a:br>
              <a:rPr lang="en-US" b="1" dirty="0"/>
            </a:br>
            <a:br>
              <a:rPr lang="en-US" b="1" dirty="0"/>
            </a:br>
            <a:r>
              <a:rPr lang="en-US" sz="2700" dirty="0"/>
              <a:t>International Businessman Neil Keenan and his wife Sonja having dinner with Henry Lopez - Estudio de Abogados Lopez-Penha y Contin with his wife Dejanera in Dominican Republic</a:t>
            </a:r>
            <a:br>
              <a:rPr lang="en-US" dirty="0"/>
            </a:br>
            <a:r>
              <a:rPr lang="en-US" sz="2700" b="1" dirty="0"/>
              <a:t> </a:t>
            </a:r>
            <a:endParaRPr lang="en-US" sz="2700" dirty="0"/>
          </a:p>
        </p:txBody>
      </p:sp>
      <p:pic>
        <p:nvPicPr>
          <p:cNvPr id="5" name="Content Placeholder 4">
            <a:extLst>
              <a:ext uri="{FF2B5EF4-FFF2-40B4-BE49-F238E27FC236}">
                <a16:creationId xmlns:a16="http://schemas.microsoft.com/office/drawing/2014/main" id="{25C85D44-698B-8E46-9B7B-DE1410422542}"/>
              </a:ext>
            </a:extLst>
          </p:cNvPr>
          <p:cNvPicPr>
            <a:picLocks noGrp="1" noChangeAspect="1"/>
          </p:cNvPicPr>
          <p:nvPr>
            <p:ph idx="1"/>
          </p:nvPr>
        </p:nvPicPr>
        <p:blipFill>
          <a:blip r:embed="rId2"/>
          <a:stretch>
            <a:fillRect/>
          </a:stretch>
        </p:blipFill>
        <p:spPr>
          <a:xfrm>
            <a:off x="2717377" y="3293961"/>
            <a:ext cx="4516581" cy="3461244"/>
          </a:xfrm>
        </p:spPr>
      </p:pic>
    </p:spTree>
    <p:extLst>
      <p:ext uri="{BB962C8B-B14F-4D97-AF65-F5344CB8AC3E}">
        <p14:creationId xmlns:p14="http://schemas.microsoft.com/office/powerpoint/2010/main" val="2534015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C0AE6-4D30-7C42-B14B-C666C6FC76E2}"/>
              </a:ext>
            </a:extLst>
          </p:cNvPr>
          <p:cNvSpPr>
            <a:spLocks noGrp="1"/>
          </p:cNvSpPr>
          <p:nvPr>
            <p:ph type="title"/>
          </p:nvPr>
        </p:nvSpPr>
        <p:spPr/>
        <p:txBody>
          <a:bodyPr>
            <a:normAutofit fontScale="90000"/>
          </a:bodyPr>
          <a:lstStyle/>
          <a:p>
            <a:r>
              <a:rPr lang="en-US" b="1" dirty="0"/>
              <a:t>AMANAH’S ODYSSEY I CALL TO ADVENTURE: ‘LIGHTS OUT’ BACKSTORES</a:t>
            </a:r>
            <a:endParaRPr lang="en-US" dirty="0"/>
          </a:p>
        </p:txBody>
      </p:sp>
      <p:sp>
        <p:nvSpPr>
          <p:cNvPr id="6" name="Content Placeholder 5">
            <a:extLst>
              <a:ext uri="{FF2B5EF4-FFF2-40B4-BE49-F238E27FC236}">
                <a16:creationId xmlns:a16="http://schemas.microsoft.com/office/drawing/2014/main" id="{D0218AC7-AD66-9749-83D3-8C4EC57936D9}"/>
              </a:ext>
            </a:extLst>
          </p:cNvPr>
          <p:cNvSpPr>
            <a:spLocks noGrp="1"/>
          </p:cNvSpPr>
          <p:nvPr>
            <p:ph idx="1"/>
          </p:nvPr>
        </p:nvSpPr>
        <p:spPr>
          <a:xfrm>
            <a:off x="677334" y="2041320"/>
            <a:ext cx="8596668" cy="3880773"/>
          </a:xfrm>
        </p:spPr>
        <p:txBody>
          <a:bodyPr>
            <a:normAutofit/>
          </a:bodyPr>
          <a:lstStyle/>
          <a:p>
            <a:r>
              <a:rPr lang="en-US" sz="2400" b="1" dirty="0"/>
              <a:t>Peter Wagoner alias Rockefeller’s Nephew and Prince</a:t>
            </a:r>
          </a:p>
        </p:txBody>
      </p:sp>
      <p:sp>
        <p:nvSpPr>
          <p:cNvPr id="7" name="Rectangle 4">
            <a:extLst>
              <a:ext uri="{FF2B5EF4-FFF2-40B4-BE49-F238E27FC236}">
                <a16:creationId xmlns:a16="http://schemas.microsoft.com/office/drawing/2014/main" id="{6B2B2F88-56BA-8E44-9576-E87E55B3924E}"/>
              </a:ext>
            </a:extLst>
          </p:cNvPr>
          <p:cNvSpPr>
            <a:spLocks noChangeArrowheads="1"/>
          </p:cNvSpPr>
          <p:nvPr/>
        </p:nvSpPr>
        <p:spPr bwMode="auto">
          <a:xfrm>
            <a:off x="0" y="-11926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123" name="Picture 26">
            <a:extLst>
              <a:ext uri="{FF2B5EF4-FFF2-40B4-BE49-F238E27FC236}">
                <a16:creationId xmlns:a16="http://schemas.microsoft.com/office/drawing/2014/main" id="{B4849FA2-6C10-AC46-B108-482FF5DED14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849233" y="2659268"/>
            <a:ext cx="3240680" cy="358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56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9EDDF-B61D-E041-A47C-448657D98BD7}"/>
              </a:ext>
            </a:extLst>
          </p:cNvPr>
          <p:cNvSpPr>
            <a:spLocks noGrp="1"/>
          </p:cNvSpPr>
          <p:nvPr>
            <p:ph type="title"/>
          </p:nvPr>
        </p:nvSpPr>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85359A34-0C32-3147-8A17-EB712C006D20}"/>
              </a:ext>
            </a:extLst>
          </p:cNvPr>
          <p:cNvSpPr>
            <a:spLocks noGrp="1"/>
          </p:cNvSpPr>
          <p:nvPr>
            <p:ph idx="1"/>
          </p:nvPr>
        </p:nvSpPr>
        <p:spPr/>
        <p:txBody>
          <a:bodyPr>
            <a:normAutofit/>
          </a:bodyPr>
          <a:lstStyle/>
          <a:p>
            <a:r>
              <a:rPr lang="en-US" sz="2400" b="1" dirty="0">
                <a:solidFill>
                  <a:schemeClr val="tx1"/>
                </a:solidFill>
              </a:rPr>
              <a:t>Christine Lagarde former head of IMF and President of the </a:t>
            </a:r>
            <a:r>
              <a:rPr lang="en-US" sz="2400" b="1" dirty="0"/>
              <a:t>European Central Bank</a:t>
            </a:r>
          </a:p>
        </p:txBody>
      </p:sp>
      <p:pic>
        <p:nvPicPr>
          <p:cNvPr id="4" name="image136.jpg">
            <a:extLst>
              <a:ext uri="{FF2B5EF4-FFF2-40B4-BE49-F238E27FC236}">
                <a16:creationId xmlns:a16="http://schemas.microsoft.com/office/drawing/2014/main" id="{510B9045-7CCA-7444-8827-F1A4D14830A9}"/>
              </a:ext>
            </a:extLst>
          </p:cNvPr>
          <p:cNvPicPr/>
          <p:nvPr/>
        </p:nvPicPr>
        <p:blipFill>
          <a:blip r:embed="rId2"/>
          <a:srcRect/>
          <a:stretch>
            <a:fillRect/>
          </a:stretch>
        </p:blipFill>
        <p:spPr>
          <a:xfrm>
            <a:off x="5335048" y="2703443"/>
            <a:ext cx="3649925" cy="3786091"/>
          </a:xfrm>
          <a:prstGeom prst="rect">
            <a:avLst/>
          </a:prstGeom>
          <a:ln/>
        </p:spPr>
      </p:pic>
    </p:spTree>
    <p:extLst>
      <p:ext uri="{BB962C8B-B14F-4D97-AF65-F5344CB8AC3E}">
        <p14:creationId xmlns:p14="http://schemas.microsoft.com/office/powerpoint/2010/main" val="48365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4B69-5E3C-9148-95E5-FF9281D700E5}"/>
              </a:ext>
            </a:extLst>
          </p:cNvPr>
          <p:cNvSpPr>
            <a:spLocks noGrp="1"/>
          </p:cNvSpPr>
          <p:nvPr>
            <p:ph type="title"/>
          </p:nvPr>
        </p:nvSpPr>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CFAD91D3-4258-574D-A2F4-91B55BF1F3F5}"/>
              </a:ext>
            </a:extLst>
          </p:cNvPr>
          <p:cNvSpPr>
            <a:spLocks noGrp="1"/>
          </p:cNvSpPr>
          <p:nvPr>
            <p:ph idx="1"/>
          </p:nvPr>
        </p:nvSpPr>
        <p:spPr/>
        <p:txBody>
          <a:bodyPr>
            <a:normAutofit/>
          </a:bodyPr>
          <a:lstStyle/>
          <a:p>
            <a:r>
              <a:rPr lang="en-US" sz="2400" b="1" dirty="0"/>
              <a:t>Keenan catches IMF-Goldman Sachs Laundering Funds  </a:t>
            </a:r>
          </a:p>
        </p:txBody>
      </p:sp>
      <p:pic>
        <p:nvPicPr>
          <p:cNvPr id="4" name="image95.jpg">
            <a:extLst>
              <a:ext uri="{FF2B5EF4-FFF2-40B4-BE49-F238E27FC236}">
                <a16:creationId xmlns:a16="http://schemas.microsoft.com/office/drawing/2014/main" id="{A77CC36C-7518-0041-9E0E-BD50F19748BF}"/>
              </a:ext>
            </a:extLst>
          </p:cNvPr>
          <p:cNvPicPr/>
          <p:nvPr/>
        </p:nvPicPr>
        <p:blipFill>
          <a:blip r:embed="rId2"/>
          <a:srcRect l="7596" b="-5"/>
          <a:stretch>
            <a:fillRect/>
          </a:stretch>
        </p:blipFill>
        <p:spPr>
          <a:xfrm>
            <a:off x="993913" y="2849218"/>
            <a:ext cx="4108173" cy="3295664"/>
          </a:xfrm>
          <a:prstGeom prst="rect">
            <a:avLst/>
          </a:prstGeom>
          <a:ln/>
        </p:spPr>
      </p:pic>
      <p:pic>
        <p:nvPicPr>
          <p:cNvPr id="5" name="image103.jpg">
            <a:extLst>
              <a:ext uri="{FF2B5EF4-FFF2-40B4-BE49-F238E27FC236}">
                <a16:creationId xmlns:a16="http://schemas.microsoft.com/office/drawing/2014/main" id="{F613B811-2924-4240-8584-1350C9DDE61C}"/>
              </a:ext>
            </a:extLst>
          </p:cNvPr>
          <p:cNvPicPr/>
          <p:nvPr/>
        </p:nvPicPr>
        <p:blipFill>
          <a:blip r:embed="rId3"/>
          <a:srcRect l="3562"/>
          <a:stretch>
            <a:fillRect/>
          </a:stretch>
        </p:blipFill>
        <p:spPr>
          <a:xfrm>
            <a:off x="5418666" y="2849218"/>
            <a:ext cx="4171916" cy="3399182"/>
          </a:xfrm>
          <a:prstGeom prst="rect">
            <a:avLst/>
          </a:prstGeom>
          <a:ln/>
        </p:spPr>
      </p:pic>
    </p:spTree>
    <p:extLst>
      <p:ext uri="{BB962C8B-B14F-4D97-AF65-F5344CB8AC3E}">
        <p14:creationId xmlns:p14="http://schemas.microsoft.com/office/powerpoint/2010/main" val="2465377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1E195-9B84-3C4C-9140-29B2BEDA44FD}"/>
              </a:ext>
            </a:extLst>
          </p:cNvPr>
          <p:cNvSpPr>
            <a:spLocks noGrp="1"/>
          </p:cNvSpPr>
          <p:nvPr>
            <p:ph type="title"/>
          </p:nvPr>
        </p:nvSpPr>
        <p:spPr>
          <a:xfrm>
            <a:off x="677334" y="609600"/>
            <a:ext cx="8596668" cy="1191524"/>
          </a:xfrm>
        </p:spPr>
        <p:txBody>
          <a:bodyPr>
            <a:normAutofit fontScale="90000"/>
          </a:bodyPr>
          <a:lstStyle/>
          <a:p>
            <a:r>
              <a:rPr lang="en-US" b="1" dirty="0"/>
              <a:t>AMANAH’S ODYSSEY I CALL TO ADVENTURE: ‘LIGHTS OUT’ BACKSTORIES</a:t>
            </a:r>
            <a:endParaRPr lang="en-US" dirty="0"/>
          </a:p>
        </p:txBody>
      </p:sp>
      <p:sp>
        <p:nvSpPr>
          <p:cNvPr id="4" name="Content Placeholder 3">
            <a:extLst>
              <a:ext uri="{FF2B5EF4-FFF2-40B4-BE49-F238E27FC236}">
                <a16:creationId xmlns:a16="http://schemas.microsoft.com/office/drawing/2014/main" id="{182B9F36-086A-104E-A682-7A43BF014EC6}"/>
              </a:ext>
            </a:extLst>
          </p:cNvPr>
          <p:cNvSpPr>
            <a:spLocks noGrp="1"/>
          </p:cNvSpPr>
          <p:nvPr>
            <p:ph idx="1"/>
          </p:nvPr>
        </p:nvSpPr>
        <p:spPr>
          <a:xfrm>
            <a:off x="677334" y="1801124"/>
            <a:ext cx="8596668" cy="3880773"/>
          </a:xfrm>
        </p:spPr>
        <p:txBody>
          <a:bodyPr>
            <a:normAutofit/>
          </a:bodyPr>
          <a:lstStyle/>
          <a:p>
            <a:r>
              <a:rPr lang="en-US" sz="2400" b="1" dirty="0"/>
              <a:t>Leon Wanta Funds “Eagle One to Wanta” $27 TRILLION</a:t>
            </a:r>
          </a:p>
        </p:txBody>
      </p:sp>
      <p:pic>
        <p:nvPicPr>
          <p:cNvPr id="6148" name="Picture 4" descr="Leo Wanta &amp; The Missing $27trillion That Could Change The World | Youtube,  Star trek crew, Leo">
            <a:extLst>
              <a:ext uri="{FF2B5EF4-FFF2-40B4-BE49-F238E27FC236}">
                <a16:creationId xmlns:a16="http://schemas.microsoft.com/office/drawing/2014/main" id="{1CA0BF41-24FE-F04E-AC7F-D9F2C9DF0B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74" y="2367627"/>
            <a:ext cx="5777948" cy="3880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5998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B0E1-C381-1D44-9615-9F26C9AD9B8A}"/>
              </a:ext>
            </a:extLst>
          </p:cNvPr>
          <p:cNvSpPr>
            <a:spLocks noGrp="1"/>
          </p:cNvSpPr>
          <p:nvPr>
            <p:ph type="title"/>
          </p:nvPr>
        </p:nvSpPr>
        <p:spPr>
          <a:xfrm>
            <a:off x="677334" y="609600"/>
            <a:ext cx="8596668" cy="1176339"/>
          </a:xfrm>
        </p:spPr>
        <p:txBody>
          <a:bodyPr>
            <a:normAutofit fontScale="90000"/>
          </a:bodyPr>
          <a:lstStyle/>
          <a:p>
            <a:r>
              <a:rPr lang="en-US" b="1" dirty="0"/>
              <a:t>AMANAH’S ODYSSEY I CALL TO ADVENTURE: ‘LIGHTS OUT’ BACKSTORIES</a:t>
            </a:r>
            <a:endParaRPr lang="en-US" dirty="0"/>
          </a:p>
        </p:txBody>
      </p:sp>
      <p:sp>
        <p:nvSpPr>
          <p:cNvPr id="3" name="Content Placeholder 2">
            <a:extLst>
              <a:ext uri="{FF2B5EF4-FFF2-40B4-BE49-F238E27FC236}">
                <a16:creationId xmlns:a16="http://schemas.microsoft.com/office/drawing/2014/main" id="{7596FC62-B9B4-0F4E-B1CC-39A915510C73}"/>
              </a:ext>
            </a:extLst>
          </p:cNvPr>
          <p:cNvSpPr>
            <a:spLocks noGrp="1"/>
          </p:cNvSpPr>
          <p:nvPr>
            <p:ph idx="1"/>
          </p:nvPr>
        </p:nvSpPr>
        <p:spPr>
          <a:xfrm>
            <a:off x="862864" y="1785939"/>
            <a:ext cx="8596668" cy="3880773"/>
          </a:xfrm>
        </p:spPr>
        <p:txBody>
          <a:bodyPr>
            <a:normAutofit/>
          </a:bodyPr>
          <a:lstStyle/>
          <a:p>
            <a:r>
              <a:rPr lang="en-US" sz="2400" b="1" dirty="0"/>
              <a:t>Lord Blackheath’s United Kingdom Parliament Announcement of Foundation X Trillion Dollar Proposal</a:t>
            </a:r>
          </a:p>
        </p:txBody>
      </p:sp>
      <p:pic>
        <p:nvPicPr>
          <p:cNvPr id="7170" name="Picture 2" descr="Strange speech on Foundation X - Lord James of Blackheath - video  dailymotion">
            <a:extLst>
              <a:ext uri="{FF2B5EF4-FFF2-40B4-BE49-F238E27FC236}">
                <a16:creationId xmlns:a16="http://schemas.microsoft.com/office/drawing/2014/main" id="{75CD0CA5-4411-D743-A77D-270781C77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745" y="2845955"/>
            <a:ext cx="5436906" cy="3568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3608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08AC-5587-D445-92D3-6DF911AC07B4}"/>
              </a:ext>
            </a:extLst>
          </p:cNvPr>
          <p:cNvSpPr>
            <a:spLocks noGrp="1"/>
          </p:cNvSpPr>
          <p:nvPr>
            <p:ph type="title"/>
          </p:nvPr>
        </p:nvSpPr>
        <p:spPr/>
        <p:txBody>
          <a:bodyPr>
            <a:normAutofit/>
          </a:bodyPr>
          <a:lstStyle/>
          <a:p>
            <a:r>
              <a:rPr lang="en-US" sz="3200" b="1" dirty="0"/>
              <a:t>AMANAH’S ODYSSEY I CALL TO ADVENTURE: ‘LIGHTS OUT’ BACKSTORIES 2012</a:t>
            </a:r>
            <a:endParaRPr lang="en-US" sz="3200" dirty="0"/>
          </a:p>
        </p:txBody>
      </p:sp>
      <p:sp>
        <p:nvSpPr>
          <p:cNvPr id="3" name="Content Placeholder 2">
            <a:extLst>
              <a:ext uri="{FF2B5EF4-FFF2-40B4-BE49-F238E27FC236}">
                <a16:creationId xmlns:a16="http://schemas.microsoft.com/office/drawing/2014/main" id="{AC68F46A-7ECA-2148-ADD6-2DAEA7DAF560}"/>
              </a:ext>
            </a:extLst>
          </p:cNvPr>
          <p:cNvSpPr>
            <a:spLocks noGrp="1"/>
          </p:cNvSpPr>
          <p:nvPr>
            <p:ph idx="1"/>
          </p:nvPr>
        </p:nvSpPr>
        <p:spPr/>
        <p:txBody>
          <a:bodyPr/>
          <a:lstStyle/>
          <a:p>
            <a:r>
              <a:rPr lang="en-US" i="1" dirty="0"/>
              <a:t>Wow! Thanks to all for putting up with me day and night for years, especially during the times when I had no idea what I was doing. Those days are long behind me now, and they’re nothing more than good memories. There are so many things for me to look back at and say, “Did I do that?”  Sometimes I just shake my head.</a:t>
            </a:r>
            <a:endParaRPr lang="en-US" dirty="0"/>
          </a:p>
          <a:p>
            <a:r>
              <a:rPr lang="en-US" i="1" dirty="0"/>
              <a:t>Yes, there is so much more to do once this phase is finally in order. You will find me securely walking away from what was built from the lawsuit on up. We have not seen anything to completion yet, so don’t get carried away with anything. Once it is done, this is what I expect to see: I will be around as per mandate, but let’s let the others enjoy the show when they can.</a:t>
            </a:r>
            <a:endParaRPr lang="en-US" dirty="0"/>
          </a:p>
          <a:p>
            <a:r>
              <a:rPr lang="en-US" dirty="0"/>
              <a:t>Neil Keenan</a:t>
            </a:r>
          </a:p>
        </p:txBody>
      </p:sp>
    </p:spTree>
    <p:extLst>
      <p:ext uri="{BB962C8B-B14F-4D97-AF65-F5344CB8AC3E}">
        <p14:creationId xmlns:p14="http://schemas.microsoft.com/office/powerpoint/2010/main" val="3842870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9F71-588D-2046-8A1E-067CBC1C0B30}"/>
              </a:ext>
            </a:extLst>
          </p:cNvPr>
          <p:cNvSpPr>
            <a:spLocks noGrp="1"/>
          </p:cNvSpPr>
          <p:nvPr>
            <p:ph type="title"/>
          </p:nvPr>
        </p:nvSpPr>
        <p:spPr/>
        <p:txBody>
          <a:bodyPr/>
          <a:lstStyle/>
          <a:p>
            <a:r>
              <a:rPr lang="en-US" b="1" dirty="0"/>
              <a:t>AMANAH’S ODYSSEY I CALL TO ADVENTURE: 2008-2010</a:t>
            </a:r>
            <a:endParaRPr lang="en-US" dirty="0"/>
          </a:p>
        </p:txBody>
      </p:sp>
      <p:pic>
        <p:nvPicPr>
          <p:cNvPr id="4" name="image178.jpg">
            <a:extLst>
              <a:ext uri="{FF2B5EF4-FFF2-40B4-BE49-F238E27FC236}">
                <a16:creationId xmlns:a16="http://schemas.microsoft.com/office/drawing/2014/main" id="{0759697A-B6E9-5243-8CF6-7C100861E118}"/>
              </a:ext>
            </a:extLst>
          </p:cNvPr>
          <p:cNvPicPr>
            <a:picLocks noGrp="1"/>
          </p:cNvPicPr>
          <p:nvPr>
            <p:ph idx="1"/>
          </p:nvPr>
        </p:nvPicPr>
        <p:blipFill>
          <a:blip r:embed="rId2"/>
          <a:srcRect/>
          <a:stretch>
            <a:fillRect/>
          </a:stretch>
        </p:blipFill>
        <p:spPr>
          <a:xfrm>
            <a:off x="3632807" y="2160588"/>
            <a:ext cx="2686424" cy="3881437"/>
          </a:xfrm>
          <a:prstGeom prst="rect">
            <a:avLst/>
          </a:prstGeom>
          <a:ln/>
        </p:spPr>
      </p:pic>
    </p:spTree>
    <p:extLst>
      <p:ext uri="{BB962C8B-B14F-4D97-AF65-F5344CB8AC3E}">
        <p14:creationId xmlns:p14="http://schemas.microsoft.com/office/powerpoint/2010/main" val="428686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D7D4B-77D1-2C48-BA40-167D14A89655}"/>
              </a:ext>
            </a:extLst>
          </p:cNvPr>
          <p:cNvSpPr>
            <a:spLocks noGrp="1"/>
          </p:cNvSpPr>
          <p:nvPr>
            <p:ph type="title"/>
          </p:nvPr>
        </p:nvSpPr>
        <p:spPr>
          <a:xfrm>
            <a:off x="677334" y="609600"/>
            <a:ext cx="8979284" cy="1320800"/>
          </a:xfrm>
        </p:spPr>
        <p:txBody>
          <a:bodyPr>
            <a:normAutofit fontScale="90000"/>
          </a:bodyPr>
          <a:lstStyle/>
          <a:p>
            <a:r>
              <a:rPr lang="en-US" b="1" dirty="0"/>
              <a:t>AMANAH’S ODYSSEY I CALL TO ADVENTURE: POA OF GOLDEN DRAGON FAMILY </a:t>
            </a:r>
            <a:br>
              <a:rPr lang="en-US" b="1" dirty="0"/>
            </a:br>
            <a:r>
              <a:rPr lang="en-US" b="1" dirty="0"/>
              <a:t>FINANCIAL INSTRUMENTS 2008</a:t>
            </a:r>
            <a:endParaRPr lang="en-US" dirty="0"/>
          </a:p>
        </p:txBody>
      </p:sp>
      <p:sp>
        <p:nvSpPr>
          <p:cNvPr id="3" name="Content Placeholder 2">
            <a:extLst>
              <a:ext uri="{FF2B5EF4-FFF2-40B4-BE49-F238E27FC236}">
                <a16:creationId xmlns:a16="http://schemas.microsoft.com/office/drawing/2014/main" id="{21A54786-F57A-F94C-8B4F-7D8A33118803}"/>
              </a:ext>
            </a:extLst>
          </p:cNvPr>
          <p:cNvSpPr>
            <a:spLocks noGrp="1"/>
          </p:cNvSpPr>
          <p:nvPr>
            <p:ph idx="1"/>
          </p:nvPr>
        </p:nvSpPr>
        <p:spPr/>
        <p:txBody>
          <a:bodyPr>
            <a:normAutofit/>
          </a:bodyPr>
          <a:lstStyle/>
          <a:p>
            <a:r>
              <a:rPr lang="en-US" sz="2400" b="1" dirty="0"/>
              <a:t>Akihiko Yamaguchi and Neil Keenan with DFFI</a:t>
            </a:r>
          </a:p>
        </p:txBody>
      </p:sp>
      <p:pic>
        <p:nvPicPr>
          <p:cNvPr id="4" name="image243.jpg">
            <a:extLst>
              <a:ext uri="{FF2B5EF4-FFF2-40B4-BE49-F238E27FC236}">
                <a16:creationId xmlns:a16="http://schemas.microsoft.com/office/drawing/2014/main" id="{C7F5224A-BADE-E742-A830-2C027A283FE0}"/>
              </a:ext>
            </a:extLst>
          </p:cNvPr>
          <p:cNvPicPr/>
          <p:nvPr/>
        </p:nvPicPr>
        <p:blipFill>
          <a:blip r:embed="rId2"/>
          <a:srcRect l="17559" t="778" r="14613" b="-778"/>
          <a:stretch>
            <a:fillRect/>
          </a:stretch>
        </p:blipFill>
        <p:spPr>
          <a:xfrm>
            <a:off x="3094219" y="2719658"/>
            <a:ext cx="3762898" cy="3880773"/>
          </a:xfrm>
          <a:prstGeom prst="rect">
            <a:avLst/>
          </a:prstGeom>
          <a:ln/>
        </p:spPr>
      </p:pic>
    </p:spTree>
    <p:extLst>
      <p:ext uri="{BB962C8B-B14F-4D97-AF65-F5344CB8AC3E}">
        <p14:creationId xmlns:p14="http://schemas.microsoft.com/office/powerpoint/2010/main" val="141291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C253F-F1FE-254A-B663-70950A3CE88D}"/>
              </a:ext>
            </a:extLst>
          </p:cNvPr>
          <p:cNvSpPr>
            <a:spLocks noGrp="1"/>
          </p:cNvSpPr>
          <p:nvPr>
            <p:ph type="title"/>
          </p:nvPr>
        </p:nvSpPr>
        <p:spPr/>
        <p:txBody>
          <a:bodyPr>
            <a:normAutofit fontScale="90000"/>
          </a:bodyPr>
          <a:lstStyle/>
          <a:p>
            <a:r>
              <a:rPr lang="en-US" b="1" dirty="0"/>
              <a:t>AMANAH’S ODYSSEY I CALL TO ADVENTURE: SOEKARNO MANDATE OF AUTHORITY</a:t>
            </a:r>
            <a:endParaRPr lang="en-US" dirty="0"/>
          </a:p>
        </p:txBody>
      </p:sp>
      <p:sp>
        <p:nvSpPr>
          <p:cNvPr id="3" name="Content Placeholder 2">
            <a:extLst>
              <a:ext uri="{FF2B5EF4-FFF2-40B4-BE49-F238E27FC236}">
                <a16:creationId xmlns:a16="http://schemas.microsoft.com/office/drawing/2014/main" id="{EAD0F8E7-5E20-A741-A41E-CBAB611CD300}"/>
              </a:ext>
            </a:extLst>
          </p:cNvPr>
          <p:cNvSpPr>
            <a:spLocks noGrp="1"/>
          </p:cNvSpPr>
          <p:nvPr>
            <p:ph idx="1"/>
          </p:nvPr>
        </p:nvSpPr>
        <p:spPr/>
        <p:txBody>
          <a:bodyPr>
            <a:normAutofit/>
          </a:bodyPr>
          <a:lstStyle/>
          <a:p>
            <a:r>
              <a:rPr lang="en-US" sz="2400" b="1" dirty="0"/>
              <a:t>Mandate of Authority of</a:t>
            </a:r>
          </a:p>
          <a:p>
            <a:r>
              <a:rPr lang="en-US" sz="2400" b="1" dirty="0"/>
              <a:t>Family Guarantee Heritance</a:t>
            </a:r>
          </a:p>
        </p:txBody>
      </p:sp>
      <p:pic>
        <p:nvPicPr>
          <p:cNvPr id="4" name="image150.jpg" descr="2010">
            <a:extLst>
              <a:ext uri="{FF2B5EF4-FFF2-40B4-BE49-F238E27FC236}">
                <a16:creationId xmlns:a16="http://schemas.microsoft.com/office/drawing/2014/main" id="{FC3B016C-15B6-3F47-B49A-6A442EC47401}"/>
              </a:ext>
            </a:extLst>
          </p:cNvPr>
          <p:cNvPicPr/>
          <p:nvPr/>
        </p:nvPicPr>
        <p:blipFill>
          <a:blip r:embed="rId2"/>
          <a:srcRect/>
          <a:stretch>
            <a:fillRect/>
          </a:stretch>
        </p:blipFill>
        <p:spPr>
          <a:xfrm>
            <a:off x="5595993" y="1537252"/>
            <a:ext cx="4356390" cy="5090559"/>
          </a:xfrm>
          <a:prstGeom prst="rect">
            <a:avLst/>
          </a:prstGeom>
          <a:ln/>
        </p:spPr>
      </p:pic>
    </p:spTree>
    <p:extLst>
      <p:ext uri="{BB962C8B-B14F-4D97-AF65-F5344CB8AC3E}">
        <p14:creationId xmlns:p14="http://schemas.microsoft.com/office/powerpoint/2010/main" val="144013661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17867</TotalTime>
  <Words>2257</Words>
  <Application>Microsoft Office PowerPoint</Application>
  <PresentationFormat>Widescreen</PresentationFormat>
  <Paragraphs>173</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Arial</vt:lpstr>
      <vt:lpstr>Times New Roman</vt:lpstr>
      <vt:lpstr>Trebuchet MS</vt:lpstr>
      <vt:lpstr>Wingdings 3</vt:lpstr>
      <vt:lpstr>Facet</vt:lpstr>
      <vt:lpstr>  AMANAH PROFILE OF VALOR &amp; VICTOR TRILOGY  </vt:lpstr>
      <vt:lpstr>THE ONE AMANAH NEIL KEENAN  OF INDONESIA </vt:lpstr>
      <vt:lpstr>AMANAH NEIL KEENAN IS STILL STANDING Elton John – I’m Still Standing</vt:lpstr>
      <vt:lpstr>AMANAH’S ODYSSEY I  CALL TO ADVENTURE: 2008-2012</vt:lpstr>
      <vt:lpstr>AMANAH’S ODYSSEY I  CALL TO ADVENTURE: PLAYLIST SONG May the Road Rise Up To Meet You - Irish Blessing Song </vt:lpstr>
      <vt:lpstr>AMANAH’S ODYSSEY I CALL TO ADVENTURE: TRILLION DOLLAR LAWSUIT  International Businessman Neil Keenan and his wife Sonja having dinner with Henry Lopez - Estudio de Abogados Lopez-Penha y Contin with his wife Dejanera in Dominican Republic  </vt:lpstr>
      <vt:lpstr>AMANAH’S ODYSSEY I CALL TO ADVENTURE: 2008-2010</vt:lpstr>
      <vt:lpstr>AMANAH’S ODYSSEY I CALL TO ADVENTURE: POA OF GOLDEN DRAGON FAMILY  FINANCIAL INSTRUMENTS 2008</vt:lpstr>
      <vt:lpstr>AMANAH’S ODYSSEY I CALL TO ADVENTURE: SOEKARNO MANDATE OF AUTHORITY</vt:lpstr>
      <vt:lpstr>AMANAH’S ODYSSEY I CALL TO ADVENTURE: TRILLION DOLLAR LAWSUIT</vt:lpstr>
      <vt:lpstr>AMANAH’S ODYSSEY I CALL TO ADVENTURE:  PROTECTIVE FAMILY HERITANCE  UBS GUARANTEE</vt:lpstr>
      <vt:lpstr>AMANAH’S ODYSSEY I CALL TO ADVENTURE:  2011</vt:lpstr>
      <vt:lpstr>AMANAH’S ODYSSEY I CALL TO ADVENTURE: TRILLION DOLLAR LAWSUIT. 2011  …. And so, we begin the Amanah’s Odyssey THE ONE’s ‘Big Bang’ Trillion-Dollar Lawsuit… </vt:lpstr>
      <vt:lpstr>AMANAH’S ODYSSEY I CALL TO ADVENTURE: TRILLION DOLLAR LAWSUIT 2011 </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TRILLION DOLLAR LAWSUIT 2011</vt:lpstr>
      <vt:lpstr>AMANAH’S ODYSSEY I CALL TO ADVENTURE: THE MONACO ACCORD 2011</vt:lpstr>
      <vt:lpstr>AMANAH’S ODYSSEY I CALL TO ADVENTURE: THE MONACO ACCORD 2011 </vt:lpstr>
      <vt:lpstr>AMANAH’S ODYSSEY I CALL TO ADVENTURE 2012 </vt:lpstr>
      <vt:lpstr>AMANAH’S ODYSSEY I CALL TO ADVENTURE: THE NON-ALIGNED MOVEMENT 2012</vt:lpstr>
      <vt:lpstr>AMANAH’S ODYSSEY I CALL TO ADVENTURE: BRICS 2012</vt:lpstr>
      <vt:lpstr>AMANAH’S ODYSSEY I CALL TO ADVENTURE: MONACO MORPHED INTO EASTERN AIIB Asian Infrastructure Investment Bank (AIIB) 2012 </vt:lpstr>
      <vt:lpstr>AMANAH’S ODYSSEY I | CALL TO ADVENTURE: AFFIDAVITS, LIENS, CEASE &amp; DESIST ORDERS 2012</vt:lpstr>
      <vt:lpstr>AMANAH’S ODYSSEY I | CALL TO ADVENTURE: AFFIDAVITS, LIENS, CEASE &amp; DESIST ORDERS </vt:lpstr>
      <vt:lpstr>AMANAH’S ODYSSEY I | CALL TO ADVENTURE: AFFIDAVITS, LIENS, CEASE &amp; DESIST ORDERS</vt:lpstr>
      <vt:lpstr>AMANAH’S ODYSSEY I | CALL TO ADVENTURE: AFFIDAVITS, LIENS, CEASE &amp; DESIST ORDERS</vt:lpstr>
      <vt:lpstr>AMANAH’S ODYSSEY I | CALL TO ADVENTURE: AFFIDAVITS, LIENS, CEASE &amp; DESIST ORDERS 2012 </vt:lpstr>
      <vt:lpstr>AMANAH’S ODYSSEY I | CALL TO ADVENTURE: AFFIDAVITS, LIENS, CEASE &amp; DESIST ORDERS 2012</vt:lpstr>
      <vt:lpstr>AMANAH’S ODYSSEY I | CALL TO ADVENTURE: AFFIDAVITS, LIENS, CEASE &amp; DESIST ORDERS 2012 </vt:lpstr>
      <vt:lpstr>AMANAH’S ODYSSEY I | CALL TO ADVENTURE: AFFIDAVITS, LIENS, CEASE &amp; DESIST ORDERS 2012</vt:lpstr>
      <vt:lpstr>AMANAH’S ODYSSEY I | CALL TO ADVENTURE: DISPATCHES &amp; RESIGNATIONS 2012</vt:lpstr>
      <vt:lpstr>AMANAH’S ODYSSEY I | CALL TO ADVENTURE: DISPATCHES AND RESIGNATIONS 2012  </vt:lpstr>
      <vt:lpstr>AMANAH’S ODYSSEY I | CALL TO ADVENTURE: DISPATCHES AND RESIGNATIONS 2012 </vt:lpstr>
      <vt:lpstr>AMANAH’S ODYSSEY I | CALL TO ADVENTURE: DISPATCHES AND RESIGNATIONS 2012</vt:lpstr>
      <vt:lpstr>AMANAH’S ODYSSEY I | CALL TO ADVENTURE: DISPATCHES AND RESIGNATIONS 2012 </vt:lpstr>
      <vt:lpstr>AMANAH’S ODYSSEY I | CALL TO ADVENTURE: DISPATCHES AND RESIGNATIONS 2012 </vt:lpstr>
      <vt:lpstr>AMANAH’S ODYSSEY I CALL TO ADVENTURE: ‘LIGHTS OUT’ BACKSTORIES</vt:lpstr>
      <vt:lpstr>AMANAH’S ODYSSEY I CALL TO ADVENTURE: ‘LIGHTS OUT’ BACKSTORIES</vt:lpstr>
      <vt:lpstr>AMANAH’S ODYSSEY I CALL TO ADVENTURE: ‘LIGHTS OUT’ BACKSTORIES</vt:lpstr>
      <vt:lpstr>AMANAH’S ODYSSEY I CALL TO ADVENTURE: ‘LIGHTS OUT’ BACKSTORIES </vt:lpstr>
      <vt:lpstr>AMANAH’S ODYSSEY I CALL TO ADVENTURE: ‘LIGHTS OUT’ BACKSTORIES</vt:lpstr>
      <vt:lpstr>AMANAH’S ODYSSEY I CALL TO ADVENTURE: ‘LIGHTS OUT’ BACKSTORES</vt:lpstr>
      <vt:lpstr>AMANAH’S ODYSSEY I CALL TO ADVENTURE: ‘LIGHTS OUT’ BACKSTORIES</vt:lpstr>
      <vt:lpstr>AMANAH’S ODYSSEY I CALL TO ADVENTURE: ‘LIGHTS OUT’ BACKSTORIES</vt:lpstr>
      <vt:lpstr>AMANAH’S ODYSSEY I CALL TO ADVENTURE: ‘LIGHTS OUT’ BACKSTORIES</vt:lpstr>
      <vt:lpstr>AMANAH’S ODYSSEY I CALL TO ADVENTURE: ‘LIGHTS OUT’ BACKSTORIES</vt:lpstr>
      <vt:lpstr>AMANAH’S ODYSSEY I CALL TO ADVENTURE: ‘LIGHTS OUT’ BACKSTORIES 2012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AMANAH’S ODYSSEY</dc:title>
  <dc:creator>Jeanne O'Dean</dc:creator>
  <cp:lastModifiedBy>Richard Montgomerie</cp:lastModifiedBy>
  <cp:revision>175</cp:revision>
  <dcterms:created xsi:type="dcterms:W3CDTF">2020-10-17T14:52:44Z</dcterms:created>
  <dcterms:modified xsi:type="dcterms:W3CDTF">2021-02-15T21:59:57Z</dcterms:modified>
</cp:coreProperties>
</file>